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Lst>
  <p:notesMasterIdLst>
    <p:notesMasterId r:id="rId17"/>
  </p:notesMasterIdLst>
  <p:sldIdLst>
    <p:sldId id="394" r:id="rId5"/>
    <p:sldId id="462" r:id="rId6"/>
    <p:sldId id="315" r:id="rId7"/>
    <p:sldId id="396" r:id="rId8"/>
    <p:sldId id="459" r:id="rId9"/>
    <p:sldId id="453" r:id="rId10"/>
    <p:sldId id="399" r:id="rId11"/>
    <p:sldId id="460" r:id="rId12"/>
    <p:sldId id="455" r:id="rId13"/>
    <p:sldId id="456" r:id="rId14"/>
    <p:sldId id="463" r:id="rId15"/>
    <p:sldId id="46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CE00"/>
    <a:srgbClr val="4E41C8"/>
    <a:srgbClr val="EE7D30"/>
    <a:srgbClr val="FFCE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43"/>
    <p:restoredTop sz="94615"/>
  </p:normalViewPr>
  <p:slideViewPr>
    <p:cSldViewPr snapToGrid="0" snapToObjects="1">
      <p:cViewPr varScale="1">
        <p:scale>
          <a:sx n="171" d="100"/>
          <a:sy n="171" d="100"/>
        </p:scale>
        <p:origin x="203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CE8D4-09DE-4041-9B0A-0726B36FE1D1}" type="datetimeFigureOut">
              <a:rPr lang="en-US" smtClean="0"/>
              <a:t>9/6/23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4466F-1B20-284E-BD30-DA724D1A197E}" type="slidenum">
              <a:rPr lang="en-US" smtClean="0"/>
              <a:t>‹#›</a:t>
            </a:fld>
            <a:endParaRPr lang="en-US"/>
          </a:p>
        </p:txBody>
      </p:sp>
    </p:spTree>
    <p:extLst>
      <p:ext uri="{BB962C8B-B14F-4D97-AF65-F5344CB8AC3E}">
        <p14:creationId xmlns:p14="http://schemas.microsoft.com/office/powerpoint/2010/main" val="419588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sz="quarter" idx="10"/>
          </p:nvPr>
        </p:nvSpPr>
        <p:spPr/>
        <p:txBody>
          <a:bodyPr/>
          <a:lstStyle/>
          <a:p>
            <a:fld id="{0AA4466F-1B20-284E-BD30-DA724D1A197E}" type="slidenum">
              <a:rPr lang="en-US" smtClean="0"/>
              <a:t>1</a:t>
            </a:fld>
            <a:endParaRPr lang="en-US"/>
          </a:p>
        </p:txBody>
      </p:sp>
    </p:spTree>
    <p:extLst>
      <p:ext uri="{BB962C8B-B14F-4D97-AF65-F5344CB8AC3E}">
        <p14:creationId xmlns:p14="http://schemas.microsoft.com/office/powerpoint/2010/main" val="2816371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4466F-1B20-284E-BD30-DA724D1A197E}" type="slidenum">
              <a:rPr lang="en-US" smtClean="0"/>
              <a:t>10</a:t>
            </a:fld>
            <a:endParaRPr lang="en-US"/>
          </a:p>
        </p:txBody>
      </p:sp>
    </p:spTree>
    <p:extLst>
      <p:ext uri="{BB962C8B-B14F-4D97-AF65-F5344CB8AC3E}">
        <p14:creationId xmlns:p14="http://schemas.microsoft.com/office/powerpoint/2010/main" val="3291084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4466F-1B20-284E-BD30-DA724D1A197E}" type="slidenum">
              <a:rPr lang="en-US" smtClean="0"/>
              <a:t>11</a:t>
            </a:fld>
            <a:endParaRPr lang="en-US"/>
          </a:p>
        </p:txBody>
      </p:sp>
    </p:spTree>
    <p:extLst>
      <p:ext uri="{BB962C8B-B14F-4D97-AF65-F5344CB8AC3E}">
        <p14:creationId xmlns:p14="http://schemas.microsoft.com/office/powerpoint/2010/main" val="4277395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4466F-1B20-284E-BD30-DA724D1A197E}" type="slidenum">
              <a:rPr lang="en-US" smtClean="0"/>
              <a:t>12</a:t>
            </a:fld>
            <a:endParaRPr lang="en-US"/>
          </a:p>
        </p:txBody>
      </p:sp>
    </p:spTree>
    <p:extLst>
      <p:ext uri="{BB962C8B-B14F-4D97-AF65-F5344CB8AC3E}">
        <p14:creationId xmlns:p14="http://schemas.microsoft.com/office/powerpoint/2010/main" val="159038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sz="quarter" idx="10"/>
          </p:nvPr>
        </p:nvSpPr>
        <p:spPr/>
        <p:txBody>
          <a:bodyPr/>
          <a:lstStyle/>
          <a:p>
            <a:fld id="{0AA4466F-1B20-284E-BD30-DA724D1A197E}" type="slidenum">
              <a:rPr lang="en-US" smtClean="0"/>
              <a:t>2</a:t>
            </a:fld>
            <a:endParaRPr lang="en-US"/>
          </a:p>
        </p:txBody>
      </p:sp>
    </p:spTree>
    <p:extLst>
      <p:ext uri="{BB962C8B-B14F-4D97-AF65-F5344CB8AC3E}">
        <p14:creationId xmlns:p14="http://schemas.microsoft.com/office/powerpoint/2010/main" val="1350286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4466F-1B20-284E-BD30-DA724D1A197E}" type="slidenum">
              <a:rPr lang="en-US" smtClean="0"/>
              <a:t>3</a:t>
            </a:fld>
            <a:endParaRPr lang="en-US"/>
          </a:p>
        </p:txBody>
      </p:sp>
    </p:spTree>
    <p:extLst>
      <p:ext uri="{BB962C8B-B14F-4D97-AF65-F5344CB8AC3E}">
        <p14:creationId xmlns:p14="http://schemas.microsoft.com/office/powerpoint/2010/main" val="3075708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4466F-1B20-284E-BD30-DA724D1A197E}" type="slidenum">
              <a:rPr lang="en-US" smtClean="0"/>
              <a:t>4</a:t>
            </a:fld>
            <a:endParaRPr lang="en-US"/>
          </a:p>
        </p:txBody>
      </p:sp>
    </p:spTree>
    <p:extLst>
      <p:ext uri="{BB962C8B-B14F-4D97-AF65-F5344CB8AC3E}">
        <p14:creationId xmlns:p14="http://schemas.microsoft.com/office/powerpoint/2010/main" val="1270300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4466F-1B20-284E-BD30-DA724D1A197E}" type="slidenum">
              <a:rPr lang="en-US" smtClean="0"/>
              <a:t>5</a:t>
            </a:fld>
            <a:endParaRPr lang="en-US"/>
          </a:p>
        </p:txBody>
      </p:sp>
    </p:spTree>
    <p:extLst>
      <p:ext uri="{BB962C8B-B14F-4D97-AF65-F5344CB8AC3E}">
        <p14:creationId xmlns:p14="http://schemas.microsoft.com/office/powerpoint/2010/main" val="1846418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4466F-1B20-284E-BD30-DA724D1A197E}" type="slidenum">
              <a:rPr lang="en-US" smtClean="0"/>
              <a:t>6</a:t>
            </a:fld>
            <a:endParaRPr lang="en-US"/>
          </a:p>
        </p:txBody>
      </p:sp>
    </p:spTree>
    <p:extLst>
      <p:ext uri="{BB962C8B-B14F-4D97-AF65-F5344CB8AC3E}">
        <p14:creationId xmlns:p14="http://schemas.microsoft.com/office/powerpoint/2010/main" val="2821902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4466F-1B20-284E-BD30-DA724D1A197E}" type="slidenum">
              <a:rPr lang="en-US" smtClean="0"/>
              <a:t>7</a:t>
            </a:fld>
            <a:endParaRPr lang="en-US"/>
          </a:p>
        </p:txBody>
      </p:sp>
    </p:spTree>
    <p:extLst>
      <p:ext uri="{BB962C8B-B14F-4D97-AF65-F5344CB8AC3E}">
        <p14:creationId xmlns:p14="http://schemas.microsoft.com/office/powerpoint/2010/main" val="330851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4466F-1B20-284E-BD30-DA724D1A197E}" type="slidenum">
              <a:rPr lang="en-US" smtClean="0"/>
              <a:t>8</a:t>
            </a:fld>
            <a:endParaRPr lang="en-US"/>
          </a:p>
        </p:txBody>
      </p:sp>
    </p:spTree>
    <p:extLst>
      <p:ext uri="{BB962C8B-B14F-4D97-AF65-F5344CB8AC3E}">
        <p14:creationId xmlns:p14="http://schemas.microsoft.com/office/powerpoint/2010/main" val="2017836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A4466F-1B20-284E-BD30-DA724D1A197E}" type="slidenum">
              <a:rPr lang="en-US" smtClean="0"/>
              <a:t>9</a:t>
            </a:fld>
            <a:endParaRPr lang="en-US"/>
          </a:p>
        </p:txBody>
      </p:sp>
    </p:spTree>
    <p:extLst>
      <p:ext uri="{BB962C8B-B14F-4D97-AF65-F5344CB8AC3E}">
        <p14:creationId xmlns:p14="http://schemas.microsoft.com/office/powerpoint/2010/main" val="166619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3AF2DEA-7E2C-1D4C-B36A-2BE5088DBA92}" type="datetimeFigureOut">
              <a:rPr lang="en-US" smtClean="0"/>
              <a:t>9/6/23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2AD56-BDB2-7249-9E97-2B0B4E2B160D}" type="slidenum">
              <a:rPr lang="en-US" smtClean="0"/>
              <a:t>‹#›</a:t>
            </a:fld>
            <a:endParaRPr lang="en-US"/>
          </a:p>
        </p:txBody>
      </p:sp>
    </p:spTree>
    <p:extLst>
      <p:ext uri="{BB962C8B-B14F-4D97-AF65-F5344CB8AC3E}">
        <p14:creationId xmlns:p14="http://schemas.microsoft.com/office/powerpoint/2010/main" val="2410043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3AF2DEA-7E2C-1D4C-B36A-2BE5088DBA92}" type="datetimeFigureOut">
              <a:rPr lang="en-US" smtClean="0"/>
              <a:t>9/6/23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2AD56-BDB2-7249-9E97-2B0B4E2B160D}" type="slidenum">
              <a:rPr lang="en-US" smtClean="0"/>
              <a:t>‹#›</a:t>
            </a:fld>
            <a:endParaRPr lang="en-US"/>
          </a:p>
        </p:txBody>
      </p:sp>
    </p:spTree>
    <p:extLst>
      <p:ext uri="{BB962C8B-B14F-4D97-AF65-F5344CB8AC3E}">
        <p14:creationId xmlns:p14="http://schemas.microsoft.com/office/powerpoint/2010/main" val="883810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3AF2DEA-7E2C-1D4C-B36A-2BE5088DBA92}" type="datetimeFigureOut">
              <a:rPr lang="en-US" smtClean="0"/>
              <a:t>9/6/23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2AD56-BDB2-7249-9E97-2B0B4E2B160D}" type="slidenum">
              <a:rPr lang="en-US" smtClean="0"/>
              <a:t>‹#›</a:t>
            </a:fld>
            <a:endParaRPr lang="en-US"/>
          </a:p>
        </p:txBody>
      </p:sp>
    </p:spTree>
    <p:extLst>
      <p:ext uri="{BB962C8B-B14F-4D97-AF65-F5344CB8AC3E}">
        <p14:creationId xmlns:p14="http://schemas.microsoft.com/office/powerpoint/2010/main" val="1476986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3AF2DEA-7E2C-1D4C-B36A-2BE5088DBA92}" type="datetimeFigureOut">
              <a:rPr lang="en-US" smtClean="0"/>
              <a:t>9/6/23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2AD56-BDB2-7249-9E97-2B0B4E2B160D}" type="slidenum">
              <a:rPr lang="en-US" smtClean="0"/>
              <a:t>‹#›</a:t>
            </a:fld>
            <a:endParaRPr lang="en-US"/>
          </a:p>
        </p:txBody>
      </p:sp>
    </p:spTree>
    <p:extLst>
      <p:ext uri="{BB962C8B-B14F-4D97-AF65-F5344CB8AC3E}">
        <p14:creationId xmlns:p14="http://schemas.microsoft.com/office/powerpoint/2010/main" val="1430512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3AF2DEA-7E2C-1D4C-B36A-2BE5088DBA92}" type="datetimeFigureOut">
              <a:rPr lang="en-US" smtClean="0"/>
              <a:t>9/6/23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2AD56-BDB2-7249-9E97-2B0B4E2B160D}" type="slidenum">
              <a:rPr lang="en-US" smtClean="0"/>
              <a:t>‹#›</a:t>
            </a:fld>
            <a:endParaRPr lang="en-US"/>
          </a:p>
        </p:txBody>
      </p:sp>
    </p:spTree>
    <p:extLst>
      <p:ext uri="{BB962C8B-B14F-4D97-AF65-F5344CB8AC3E}">
        <p14:creationId xmlns:p14="http://schemas.microsoft.com/office/powerpoint/2010/main" val="1496171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3AF2DEA-7E2C-1D4C-B36A-2BE5088DBA92}" type="datetimeFigureOut">
              <a:rPr lang="en-US" smtClean="0"/>
              <a:t>9/6/23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2AD56-BDB2-7249-9E97-2B0B4E2B160D}" type="slidenum">
              <a:rPr lang="en-US" smtClean="0"/>
              <a:t>‹#›</a:t>
            </a:fld>
            <a:endParaRPr lang="en-US"/>
          </a:p>
        </p:txBody>
      </p:sp>
    </p:spTree>
    <p:extLst>
      <p:ext uri="{BB962C8B-B14F-4D97-AF65-F5344CB8AC3E}">
        <p14:creationId xmlns:p14="http://schemas.microsoft.com/office/powerpoint/2010/main" val="4224178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3AF2DEA-7E2C-1D4C-B36A-2BE5088DBA92}" type="datetimeFigureOut">
              <a:rPr lang="en-US" smtClean="0"/>
              <a:t>9/6/23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2AD56-BDB2-7249-9E97-2B0B4E2B160D}" type="slidenum">
              <a:rPr lang="en-US" smtClean="0"/>
              <a:t>‹#›</a:t>
            </a:fld>
            <a:endParaRPr lang="en-US"/>
          </a:p>
        </p:txBody>
      </p:sp>
    </p:spTree>
    <p:extLst>
      <p:ext uri="{BB962C8B-B14F-4D97-AF65-F5344CB8AC3E}">
        <p14:creationId xmlns:p14="http://schemas.microsoft.com/office/powerpoint/2010/main" val="2275062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3AF2DEA-7E2C-1D4C-B36A-2BE5088DBA92}" type="datetimeFigureOut">
              <a:rPr lang="en-US" smtClean="0"/>
              <a:t>9/6/23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92AD56-BDB2-7249-9E97-2B0B4E2B160D}" type="slidenum">
              <a:rPr lang="en-US" smtClean="0"/>
              <a:t>‹#›</a:t>
            </a:fld>
            <a:endParaRPr lang="en-US"/>
          </a:p>
        </p:txBody>
      </p:sp>
    </p:spTree>
    <p:extLst>
      <p:ext uri="{BB962C8B-B14F-4D97-AF65-F5344CB8AC3E}">
        <p14:creationId xmlns:p14="http://schemas.microsoft.com/office/powerpoint/2010/main" val="2373990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F2DEA-7E2C-1D4C-B36A-2BE5088DBA92}" type="datetimeFigureOut">
              <a:rPr lang="en-US" smtClean="0"/>
              <a:t>9/6/23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92AD56-BDB2-7249-9E97-2B0B4E2B160D}" type="slidenum">
              <a:rPr lang="en-US" smtClean="0"/>
              <a:t>‹#›</a:t>
            </a:fld>
            <a:endParaRPr lang="en-US"/>
          </a:p>
        </p:txBody>
      </p:sp>
    </p:spTree>
    <p:extLst>
      <p:ext uri="{BB962C8B-B14F-4D97-AF65-F5344CB8AC3E}">
        <p14:creationId xmlns:p14="http://schemas.microsoft.com/office/powerpoint/2010/main" val="3930295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3AF2DEA-7E2C-1D4C-B36A-2BE5088DBA92}" type="datetimeFigureOut">
              <a:rPr lang="en-US" smtClean="0"/>
              <a:t>9/6/23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2AD56-BDB2-7249-9E97-2B0B4E2B160D}" type="slidenum">
              <a:rPr lang="en-US" smtClean="0"/>
              <a:t>‹#›</a:t>
            </a:fld>
            <a:endParaRPr lang="en-US"/>
          </a:p>
        </p:txBody>
      </p:sp>
    </p:spTree>
    <p:extLst>
      <p:ext uri="{BB962C8B-B14F-4D97-AF65-F5344CB8AC3E}">
        <p14:creationId xmlns:p14="http://schemas.microsoft.com/office/powerpoint/2010/main" val="958685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3AF2DEA-7E2C-1D4C-B36A-2BE5088DBA92}" type="datetimeFigureOut">
              <a:rPr lang="en-US" smtClean="0"/>
              <a:t>9/6/23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2AD56-BDB2-7249-9E97-2B0B4E2B160D}" type="slidenum">
              <a:rPr lang="en-US" smtClean="0"/>
              <a:t>‹#›</a:t>
            </a:fld>
            <a:endParaRPr lang="en-US"/>
          </a:p>
        </p:txBody>
      </p:sp>
    </p:spTree>
    <p:extLst>
      <p:ext uri="{BB962C8B-B14F-4D97-AF65-F5344CB8AC3E}">
        <p14:creationId xmlns:p14="http://schemas.microsoft.com/office/powerpoint/2010/main" val="308545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AF2DEA-7E2C-1D4C-B36A-2BE5088DBA92}" type="datetimeFigureOut">
              <a:rPr lang="en-US" smtClean="0"/>
              <a:t>9/6/23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2AD56-BDB2-7249-9E97-2B0B4E2B160D}" type="slidenum">
              <a:rPr lang="en-US" smtClean="0"/>
              <a:t>‹#›</a:t>
            </a:fld>
            <a:endParaRPr lang="en-US"/>
          </a:p>
        </p:txBody>
      </p:sp>
    </p:spTree>
    <p:extLst>
      <p:ext uri="{BB962C8B-B14F-4D97-AF65-F5344CB8AC3E}">
        <p14:creationId xmlns:p14="http://schemas.microsoft.com/office/powerpoint/2010/main" val="243025760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search.google.com/search-console/about" TargetMode="External"/><Relationship Id="rId13" Type="http://schemas.openxmlformats.org/officeDocument/2006/relationships/hyperlink" Target="https://help.instagram.com/788388387972460/?helpref=related_articles" TargetMode="External"/><Relationship Id="rId3" Type="http://schemas.openxmlformats.org/officeDocument/2006/relationships/hyperlink" Target="https://ahrefs.com/keyword-generator" TargetMode="External"/><Relationship Id="rId7" Type="http://schemas.openxmlformats.org/officeDocument/2006/relationships/hyperlink" Target="https://ads.google.com/intl/en_uk/home/tools/keyword-planner/" TargetMode="External"/><Relationship Id="rId12" Type="http://schemas.openxmlformats.org/officeDocument/2006/relationships/hyperlink" Target="https://www.facebook.com/business/tools/meta-business-suite" TargetMode="External"/><Relationship Id="rId2" Type="http://schemas.openxmlformats.org/officeDocument/2006/relationships/notesSlide" Target="../notesSlides/notesSlide12.xml"/><Relationship Id="rId16"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hyperlink" Target="https://ahrefs.com/webmaster-tools" TargetMode="External"/><Relationship Id="rId11" Type="http://schemas.openxmlformats.org/officeDocument/2006/relationships/hyperlink" Target="https://analytics.google.com/analytics/web/provision/#/provision" TargetMode="External"/><Relationship Id="rId5" Type="http://schemas.openxmlformats.org/officeDocument/2006/relationships/hyperlink" Target="https://openai.com/blog/chatgpt" TargetMode="External"/><Relationship Id="rId15" Type="http://schemas.openxmlformats.org/officeDocument/2006/relationships/hyperlink" Target="https://www.yellow.com.au/business-hub/?post_type=hub&amp;s=content" TargetMode="External"/><Relationship Id="rId10" Type="http://schemas.openxmlformats.org/officeDocument/2006/relationships/hyperlink" Target="https://ahrefs.com/serp-checker" TargetMode="External"/><Relationship Id="rId4" Type="http://schemas.openxmlformats.org/officeDocument/2006/relationships/hyperlink" Target="https://answerthepublic.com/" TargetMode="External"/><Relationship Id="rId9" Type="http://schemas.openxmlformats.org/officeDocument/2006/relationships/hyperlink" Target="https://trends.google.com/trends/" TargetMode="External"/><Relationship Id="rId14" Type="http://schemas.openxmlformats.org/officeDocument/2006/relationships/hyperlink" Target="https://www.facebook.com/help/268680253165747"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4000" y="144000"/>
            <a:ext cx="8856000" cy="6570000"/>
          </a:xfrm>
          <a:prstGeom prst="rect">
            <a:avLst/>
          </a:prstGeom>
          <a:solidFill>
            <a:srgbClr val="FFCF0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 </a:t>
            </a:r>
          </a:p>
        </p:txBody>
      </p:sp>
      <p:sp>
        <p:nvSpPr>
          <p:cNvPr id="11" name="object 10"/>
          <p:cNvSpPr txBox="1"/>
          <p:nvPr/>
        </p:nvSpPr>
        <p:spPr>
          <a:xfrm>
            <a:off x="792000" y="792000"/>
            <a:ext cx="5400000" cy="3602974"/>
          </a:xfrm>
          <a:prstGeom prst="rect">
            <a:avLst/>
          </a:prstGeom>
        </p:spPr>
        <p:txBody>
          <a:bodyPr vert="horz" wrap="square" lIns="0" tIns="0" rIns="0" bIns="0" rtlCol="0">
            <a:spAutoFit/>
          </a:bodyPr>
          <a:lstStyle/>
          <a:p>
            <a:pPr>
              <a:lnSpc>
                <a:spcPts val="7000"/>
              </a:lnSpc>
            </a:pPr>
            <a:r>
              <a:rPr lang="en-AU" sz="7000" spc="-150" dirty="0">
                <a:latin typeface="Arial Black" panose="020B0604020202020204" pitchFamily="34" charset="0"/>
                <a:ea typeface="Archivo Black" charset="0"/>
                <a:cs typeface="Arial Black" panose="020B0604020202020204" pitchFamily="34" charset="0"/>
              </a:rPr>
              <a:t>Content marketing</a:t>
            </a:r>
          </a:p>
          <a:p>
            <a:pPr>
              <a:lnSpc>
                <a:spcPts val="7000"/>
              </a:lnSpc>
            </a:pPr>
            <a:r>
              <a:rPr lang="en-AU" sz="7000" spc="-150" dirty="0">
                <a:latin typeface="Arial Black" panose="020B0604020202020204" pitchFamily="34" charset="0"/>
                <a:ea typeface="Archivo Black" charset="0"/>
                <a:cs typeface="Arial Black" panose="020B0604020202020204" pitchFamily="34" charset="0"/>
              </a:rPr>
              <a:t>strategy template.</a:t>
            </a:r>
          </a:p>
        </p:txBody>
      </p:sp>
      <p:sp>
        <p:nvSpPr>
          <p:cNvPr id="15" name="object 11"/>
          <p:cNvSpPr txBox="1"/>
          <p:nvPr/>
        </p:nvSpPr>
        <p:spPr>
          <a:xfrm>
            <a:off x="-732000" y="5868001"/>
            <a:ext cx="4406999" cy="246221"/>
          </a:xfrm>
          <a:prstGeom prst="rect">
            <a:avLst/>
          </a:prstGeom>
        </p:spPr>
        <p:txBody>
          <a:bodyPr vert="horz" wrap="square" lIns="0" tIns="0" rIns="0" bIns="0" rtlCol="0" anchor="t">
            <a:spAutoFit/>
          </a:bodyPr>
          <a:lstStyle/>
          <a:p>
            <a:endParaRPr lang="en-US" sz="1600" dirty="0">
              <a:latin typeface="Archivo" charset="0"/>
              <a:ea typeface="Archivo" charset="0"/>
              <a:cs typeface="Archivo" charset="0"/>
            </a:endParaRPr>
          </a:p>
        </p:txBody>
      </p:sp>
      <p:pic>
        <p:nvPicPr>
          <p:cNvPr id="4" name="Picture 3">
            <a:extLst>
              <a:ext uri="{FF2B5EF4-FFF2-40B4-BE49-F238E27FC236}">
                <a16:creationId xmlns:a16="http://schemas.microsoft.com/office/drawing/2014/main" id="{22E84C53-5F39-821C-6688-CEC6CFD8D962}"/>
              </a:ext>
            </a:extLst>
          </p:cNvPr>
          <p:cNvPicPr>
            <a:picLocks noChangeAspect="1"/>
          </p:cNvPicPr>
          <p:nvPr/>
        </p:nvPicPr>
        <p:blipFill>
          <a:blip r:embed="rId3"/>
          <a:stretch>
            <a:fillRect/>
          </a:stretch>
        </p:blipFill>
        <p:spPr>
          <a:xfrm>
            <a:off x="6541200" y="5274000"/>
            <a:ext cx="2277804" cy="1260000"/>
          </a:xfrm>
          <a:prstGeom prst="rect">
            <a:avLst/>
          </a:prstGeom>
        </p:spPr>
      </p:pic>
      <p:sp>
        <p:nvSpPr>
          <p:cNvPr id="2" name="Rectangle 1">
            <a:extLst>
              <a:ext uri="{FF2B5EF4-FFF2-40B4-BE49-F238E27FC236}">
                <a16:creationId xmlns:a16="http://schemas.microsoft.com/office/drawing/2014/main" id="{6FA87205-059B-730A-672A-0948D80E4300}"/>
              </a:ext>
            </a:extLst>
          </p:cNvPr>
          <p:cNvSpPr/>
          <p:nvPr/>
        </p:nvSpPr>
        <p:spPr>
          <a:xfrm>
            <a:off x="792000" y="6018327"/>
            <a:ext cx="2490075" cy="276999"/>
          </a:xfrm>
          <a:prstGeom prst="rect">
            <a:avLst/>
          </a:prstGeom>
        </p:spPr>
        <p:txBody>
          <a:bodyPr wrap="square" lIns="0" tIns="0" rIns="0" bIns="0" anchor="t">
            <a:spAutoFit/>
          </a:bodyPr>
          <a:lstStyle/>
          <a:p>
            <a:r>
              <a:rPr lang="en-AU" b="1" dirty="0" err="1">
                <a:latin typeface="Arial Black" panose="020B0604020202020204" pitchFamily="34" charset="0"/>
                <a:cs typeface="Arial Black" panose="020B0604020202020204" pitchFamily="34" charset="0"/>
              </a:rPr>
              <a:t>yellow.com.au</a:t>
            </a:r>
            <a:endParaRPr lang="en-AU" b="1"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185558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700FB7-672C-1531-6E12-A0099622A292}"/>
              </a:ext>
            </a:extLst>
          </p:cNvPr>
          <p:cNvSpPr/>
          <p:nvPr/>
        </p:nvSpPr>
        <p:spPr>
          <a:xfrm>
            <a:off x="144000" y="144000"/>
            <a:ext cx="8856000" cy="72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Rectangle 12">
            <a:extLst>
              <a:ext uri="{FF2B5EF4-FFF2-40B4-BE49-F238E27FC236}">
                <a16:creationId xmlns:a16="http://schemas.microsoft.com/office/drawing/2014/main" id="{7A08F711-4DA1-2B60-4172-0BFC62C95E4A}"/>
              </a:ext>
            </a:extLst>
          </p:cNvPr>
          <p:cNvSpPr/>
          <p:nvPr/>
        </p:nvSpPr>
        <p:spPr>
          <a:xfrm>
            <a:off x="396000" y="350112"/>
            <a:ext cx="5835280" cy="307777"/>
          </a:xfrm>
          <a:prstGeom prst="rect">
            <a:avLst/>
          </a:prstGeom>
        </p:spPr>
        <p:txBody>
          <a:bodyPr wrap="square" lIns="0" tIns="0" rIns="0" bIns="0" anchor="t">
            <a:spAutoFit/>
          </a:bodyPr>
          <a:lstStyle/>
          <a:p>
            <a:r>
              <a:rPr lang="en-AU" sz="2000" b="1" dirty="0">
                <a:latin typeface="Arial Black" panose="020B0604020202020204" pitchFamily="34" charset="0"/>
                <a:cs typeface="Arial Black" panose="020B0604020202020204" pitchFamily="34" charset="0"/>
              </a:rPr>
              <a:t>Content Strategy.</a:t>
            </a:r>
          </a:p>
        </p:txBody>
      </p:sp>
      <p:graphicFrame>
        <p:nvGraphicFramePr>
          <p:cNvPr id="2" name="Content Placeholder 17">
            <a:extLst>
              <a:ext uri="{FF2B5EF4-FFF2-40B4-BE49-F238E27FC236}">
                <a16:creationId xmlns:a16="http://schemas.microsoft.com/office/drawing/2014/main" id="{17A9F0EE-31D3-C10A-B465-6A51E24D1CCC}"/>
              </a:ext>
            </a:extLst>
          </p:cNvPr>
          <p:cNvGraphicFramePr>
            <a:graphicFrameLocks/>
          </p:cNvGraphicFramePr>
          <p:nvPr>
            <p:extLst>
              <p:ext uri="{D42A27DB-BD31-4B8C-83A1-F6EECF244321}">
                <p14:modId xmlns:p14="http://schemas.microsoft.com/office/powerpoint/2010/main" val="2616749201"/>
              </p:ext>
            </p:extLst>
          </p:nvPr>
        </p:nvGraphicFramePr>
        <p:xfrm>
          <a:off x="648000" y="1368000"/>
          <a:ext cx="7848000" cy="4788000"/>
        </p:xfrm>
        <a:graphic>
          <a:graphicData uri="http://schemas.openxmlformats.org/drawingml/2006/table">
            <a:tbl>
              <a:tblPr firstRow="1" bandRow="1">
                <a:tableStyleId>{8EC20E35-A176-4012-BC5E-935CFFF8708E}</a:tableStyleId>
              </a:tblPr>
              <a:tblGrid>
                <a:gridCol w="1476000">
                  <a:extLst>
                    <a:ext uri="{9D8B030D-6E8A-4147-A177-3AD203B41FA5}">
                      <a16:colId xmlns:a16="http://schemas.microsoft.com/office/drawing/2014/main" val="88489361"/>
                    </a:ext>
                  </a:extLst>
                </a:gridCol>
                <a:gridCol w="2124000">
                  <a:extLst>
                    <a:ext uri="{9D8B030D-6E8A-4147-A177-3AD203B41FA5}">
                      <a16:colId xmlns:a16="http://schemas.microsoft.com/office/drawing/2014/main" val="169351239"/>
                    </a:ext>
                  </a:extLst>
                </a:gridCol>
                <a:gridCol w="2124000">
                  <a:extLst>
                    <a:ext uri="{9D8B030D-6E8A-4147-A177-3AD203B41FA5}">
                      <a16:colId xmlns:a16="http://schemas.microsoft.com/office/drawing/2014/main" val="3916741978"/>
                    </a:ext>
                  </a:extLst>
                </a:gridCol>
                <a:gridCol w="2124000">
                  <a:extLst>
                    <a:ext uri="{9D8B030D-6E8A-4147-A177-3AD203B41FA5}">
                      <a16:colId xmlns:a16="http://schemas.microsoft.com/office/drawing/2014/main" val="3820297370"/>
                    </a:ext>
                  </a:extLst>
                </a:gridCol>
              </a:tblGrid>
              <a:tr h="288000">
                <a:tc>
                  <a:txBody>
                    <a:bodyPr/>
                    <a:lstStyle/>
                    <a:p>
                      <a:r>
                        <a:rPr lang="en-AU" sz="900" b="1" dirty="0">
                          <a:effectLst/>
                          <a:latin typeface="Arial" panose="020B0604020202020204" pitchFamily="34" charset="0"/>
                          <a:ea typeface="Calibri" panose="020F0502020204030204" pitchFamily="34" charset="0"/>
                          <a:cs typeface="Arial" panose="020B0604020202020204" pitchFamily="34" charset="0"/>
                        </a:rPr>
                        <a:t>[Your Business]</a:t>
                      </a:r>
                      <a:endParaRPr lang="en-IT" sz="9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a:noFill/>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900" b="1" dirty="0">
                          <a:effectLst/>
                          <a:latin typeface="Arial" panose="020B0604020202020204" pitchFamily="34" charset="0"/>
                          <a:ea typeface="Calibri" panose="020F0502020204030204" pitchFamily="34" charset="0"/>
                          <a:cs typeface="Arial" panose="020B0604020202020204" pitchFamily="34" charset="0"/>
                        </a:rPr>
                        <a:t>Content Strategy</a:t>
                      </a:r>
                      <a:endParaRPr lang="en-IT" sz="9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900" b="1" dirty="0">
                          <a:effectLst/>
                          <a:latin typeface="Arial" panose="020B0604020202020204" pitchFamily="34" charset="0"/>
                          <a:ea typeface="Calibri" panose="020F0502020204030204" pitchFamily="34" charset="0"/>
                          <a:cs typeface="Arial" panose="020B0604020202020204" pitchFamily="34" charset="0"/>
                        </a:rPr>
                        <a:t>Timeline</a:t>
                      </a:r>
                      <a:r>
                        <a:rPr lang="en-AU" sz="900" dirty="0">
                          <a:effectLst/>
                          <a:latin typeface="Arial" panose="020B0604020202020204" pitchFamily="34" charset="0"/>
                          <a:ea typeface="Calibri" panose="020F0502020204030204" pitchFamily="34" charset="0"/>
                          <a:cs typeface="Arial" panose="020B0604020202020204" pitchFamily="34" charset="0"/>
                        </a:rPr>
                        <a:t>: M/Y to M/Y</a:t>
                      </a:r>
                      <a:endParaRPr lang="en-IT" sz="9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T" sz="9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2700" cap="flat" cmpd="sng" algn="ctr">
                      <a:solidFill>
                        <a:schemeClr val="bg1"/>
                      </a:solidFill>
                      <a:prstDash val="solid"/>
                      <a:round/>
                      <a:headEnd type="none" w="med" len="med"/>
                      <a:tailEnd type="none" w="med" len="med"/>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00096"/>
                  </a:ext>
                </a:extLst>
              </a:tr>
              <a:tr h="288000">
                <a:tc>
                  <a:txBody>
                    <a:bodyPr/>
                    <a:lstStyle/>
                    <a:p>
                      <a:r>
                        <a:rPr lang="en-AU" sz="900" b="1" dirty="0">
                          <a:effectLst/>
                          <a:latin typeface="Arial" panose="020B0604020202020204" pitchFamily="34" charset="0"/>
                          <a:ea typeface="Calibri" panose="020F0502020204030204" pitchFamily="34" charset="0"/>
                          <a:cs typeface="Arial" panose="020B0604020202020204" pitchFamily="34" charset="0"/>
                        </a:rPr>
                        <a:t>Type of content</a:t>
                      </a:r>
                      <a:endParaRPr lang="en-IT" sz="9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900" dirty="0">
                          <a:effectLst/>
                          <a:latin typeface="Arial" panose="020B0604020202020204" pitchFamily="34" charset="0"/>
                          <a:ea typeface="Calibri" panose="020F0502020204030204" pitchFamily="34" charset="0"/>
                          <a:cs typeface="Arial" panose="020B0604020202020204" pitchFamily="34" charset="0"/>
                        </a:rPr>
                        <a:t>4 x blog posts per month</a:t>
                      </a:r>
                      <a:endParaRPr lang="en-IT" sz="9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900" dirty="0">
                          <a:effectLst/>
                          <a:latin typeface="Arial" panose="020B0604020202020204" pitchFamily="34" charset="0"/>
                          <a:ea typeface="Calibri" panose="020F0502020204030204" pitchFamily="34" charset="0"/>
                          <a:cs typeface="Arial" panose="020B0604020202020204" pitchFamily="34" charset="0"/>
                        </a:rPr>
                        <a:t>6 x before &amp; after videos</a:t>
                      </a:r>
                      <a:endParaRPr lang="en-IT" sz="9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900" dirty="0">
                          <a:effectLst/>
                          <a:latin typeface="Arial" panose="020B0604020202020204" pitchFamily="34" charset="0"/>
                          <a:ea typeface="Calibri" panose="020F0502020204030204" pitchFamily="34" charset="0"/>
                          <a:cs typeface="Arial" panose="020B0604020202020204" pitchFamily="34" charset="0"/>
                        </a:rPr>
                        <a:t>8 x social media posts per month</a:t>
                      </a:r>
                      <a:endParaRPr lang="en-IT" sz="9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79230234"/>
                  </a:ext>
                </a:extLst>
              </a:tr>
              <a:tr h="576000">
                <a:tc>
                  <a:txBody>
                    <a:bodyPr/>
                    <a:lstStyle/>
                    <a:p>
                      <a:r>
                        <a:rPr lang="en-AU" sz="900" b="1" dirty="0">
                          <a:effectLst/>
                          <a:latin typeface="Arial" panose="020B0604020202020204" pitchFamily="34" charset="0"/>
                          <a:ea typeface="Calibri" panose="020F0502020204030204" pitchFamily="34" charset="0"/>
                          <a:cs typeface="Arial" panose="020B0604020202020204" pitchFamily="34" charset="0"/>
                        </a:rPr>
                        <a:t>How</a:t>
                      </a:r>
                      <a:endParaRPr lang="en-IT" sz="9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AU" sz="900" dirty="0">
                          <a:effectLst/>
                          <a:latin typeface="Arial" panose="020B0604020202020204" pitchFamily="34" charset="0"/>
                          <a:ea typeface="Calibri" panose="020F0502020204030204" pitchFamily="34" charset="0"/>
                          <a:cs typeface="Arial" panose="020B0604020202020204" pitchFamily="34" charset="0"/>
                        </a:rPr>
                        <a:t>Engage an SEO copywriter</a:t>
                      </a:r>
                      <a:endParaRPr lang="en-IT" sz="9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AU" sz="900" dirty="0">
                          <a:effectLst/>
                          <a:latin typeface="Arial" panose="020B0604020202020204" pitchFamily="34" charset="0"/>
                          <a:ea typeface="Calibri" panose="020F0502020204030204" pitchFamily="34" charset="0"/>
                          <a:cs typeface="Arial" panose="020B0604020202020204" pitchFamily="34" charset="0"/>
                        </a:rPr>
                        <a:t>Engage a videographer to produce a six before and after videos of significant projects</a:t>
                      </a:r>
                      <a:endParaRPr lang="en-IT" sz="9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AU" sz="900" dirty="0">
                          <a:effectLst/>
                          <a:latin typeface="Arial" panose="020B0604020202020204" pitchFamily="34" charset="0"/>
                          <a:ea typeface="Calibri" panose="020F0502020204030204" pitchFamily="34" charset="0"/>
                          <a:cs typeface="Arial" panose="020B0604020202020204" pitchFamily="34" charset="0"/>
                        </a:rPr>
                        <a:t>Set up and schedule automated social media posts. A/B test 4 x sponsored </a:t>
                      </a:r>
                      <a:br>
                        <a:rPr lang="en-AU" sz="900" dirty="0">
                          <a:effectLst/>
                          <a:latin typeface="Arial" panose="020B0604020202020204" pitchFamily="34" charset="0"/>
                          <a:ea typeface="Calibri" panose="020F0502020204030204" pitchFamily="34" charset="0"/>
                          <a:cs typeface="Arial" panose="020B0604020202020204" pitchFamily="34" charset="0"/>
                        </a:rPr>
                      </a:br>
                      <a:r>
                        <a:rPr lang="en-AU" sz="900" dirty="0">
                          <a:effectLst/>
                          <a:latin typeface="Arial" panose="020B0604020202020204" pitchFamily="34" charset="0"/>
                          <a:ea typeface="Calibri" panose="020F0502020204030204" pitchFamily="34" charset="0"/>
                          <a:cs typeface="Arial" panose="020B0604020202020204" pitchFamily="34" charset="0"/>
                        </a:rPr>
                        <a:t>vs 4 x unsponsored. </a:t>
                      </a:r>
                      <a:endParaRPr lang="en-IT" sz="9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33806717"/>
                  </a:ext>
                </a:extLst>
              </a:tr>
              <a:tr h="288000">
                <a:tc>
                  <a:txBody>
                    <a:bodyPr/>
                    <a:lstStyle/>
                    <a:p>
                      <a:r>
                        <a:rPr lang="en-AU" sz="900" b="1" dirty="0">
                          <a:effectLst/>
                          <a:latin typeface="Arial" panose="020B0604020202020204" pitchFamily="34" charset="0"/>
                          <a:ea typeface="Calibri" panose="020F0502020204030204" pitchFamily="34" charset="0"/>
                          <a:cs typeface="Arial" panose="020B0604020202020204" pitchFamily="34" charset="0"/>
                        </a:rPr>
                        <a:t>Where</a:t>
                      </a:r>
                      <a:endParaRPr lang="en-IT" sz="9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900" dirty="0">
                          <a:effectLst/>
                          <a:latin typeface="Arial" panose="020B0604020202020204" pitchFamily="34" charset="0"/>
                          <a:ea typeface="Calibri" panose="020F0502020204030204" pitchFamily="34" charset="0"/>
                          <a:cs typeface="Arial" panose="020B0604020202020204" pitchFamily="34" charset="0"/>
                        </a:rPr>
                        <a:t>Website &amp; social media</a:t>
                      </a:r>
                      <a:endParaRPr lang="en-IT" sz="9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900" dirty="0">
                          <a:effectLst/>
                          <a:latin typeface="Arial" panose="020B0604020202020204" pitchFamily="34" charset="0"/>
                          <a:ea typeface="Calibri" panose="020F0502020204030204" pitchFamily="34" charset="0"/>
                          <a:cs typeface="Arial" panose="020B0604020202020204" pitchFamily="34" charset="0"/>
                        </a:rPr>
                        <a:t>YouTube, website &amp; social media</a:t>
                      </a:r>
                      <a:endParaRPr lang="en-IT" sz="9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900" dirty="0">
                          <a:effectLst/>
                          <a:latin typeface="Arial" panose="020B0604020202020204" pitchFamily="34" charset="0"/>
                          <a:ea typeface="Calibri" panose="020F0502020204030204" pitchFamily="34" charset="0"/>
                          <a:cs typeface="Arial" panose="020B0604020202020204" pitchFamily="34" charset="0"/>
                        </a:rPr>
                        <a:t>Facebook &amp; Instagram</a:t>
                      </a:r>
                      <a:endParaRPr lang="en-IT" sz="9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21131114"/>
                  </a:ext>
                </a:extLst>
              </a:tr>
              <a:tr h="288000">
                <a:tc>
                  <a:txBody>
                    <a:bodyPr/>
                    <a:lstStyle/>
                    <a:p>
                      <a:r>
                        <a:rPr lang="en-AU" sz="900" b="1" dirty="0">
                          <a:effectLst/>
                          <a:latin typeface="Arial" panose="020B0604020202020204" pitchFamily="34" charset="0"/>
                          <a:ea typeface="Calibri" panose="020F0502020204030204" pitchFamily="34" charset="0"/>
                          <a:cs typeface="Arial" panose="020B0604020202020204" pitchFamily="34" charset="0"/>
                        </a:rPr>
                        <a:t>When</a:t>
                      </a:r>
                      <a:endParaRPr lang="en-IT" sz="9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AU" sz="900" dirty="0">
                          <a:effectLst/>
                          <a:latin typeface="Arial" panose="020B0604020202020204" pitchFamily="34" charset="0"/>
                          <a:ea typeface="Calibri" panose="020F0502020204030204" pitchFamily="34" charset="0"/>
                          <a:cs typeface="Arial" panose="020B0604020202020204" pitchFamily="34" charset="0"/>
                        </a:rPr>
                        <a:t>Every Tuesday</a:t>
                      </a:r>
                      <a:endParaRPr lang="en-IT" sz="9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AU" sz="900" dirty="0">
                          <a:effectLst/>
                          <a:latin typeface="Arial" panose="020B0604020202020204" pitchFamily="34" charset="0"/>
                          <a:ea typeface="Calibri" panose="020F0502020204030204" pitchFamily="34" charset="0"/>
                          <a:cs typeface="Arial" panose="020B0604020202020204" pitchFamily="34" charset="0"/>
                        </a:rPr>
                        <a:t>Once per month for 6 months</a:t>
                      </a:r>
                      <a:endParaRPr lang="en-IT" sz="9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AU" sz="900" dirty="0">
                          <a:effectLst/>
                          <a:latin typeface="Arial" panose="020B0604020202020204" pitchFamily="34" charset="0"/>
                          <a:ea typeface="Calibri" panose="020F0502020204030204" pitchFamily="34" charset="0"/>
                          <a:cs typeface="Arial" panose="020B0604020202020204" pitchFamily="34" charset="0"/>
                        </a:rPr>
                        <a:t>Tuesday &amp; Thursday </a:t>
                      </a:r>
                      <a:endParaRPr lang="en-IT" sz="9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94361379"/>
                  </a:ext>
                </a:extLst>
              </a:tr>
              <a:tr h="1800000">
                <a:tc>
                  <a:txBody>
                    <a:bodyPr/>
                    <a:lstStyle/>
                    <a:p>
                      <a:r>
                        <a:rPr lang="en-AU" sz="900" b="1" dirty="0">
                          <a:effectLst/>
                          <a:latin typeface="Arial" panose="020B0604020202020204" pitchFamily="34" charset="0"/>
                          <a:ea typeface="Calibri" panose="020F0502020204030204" pitchFamily="34" charset="0"/>
                          <a:cs typeface="Arial" panose="020B0604020202020204" pitchFamily="34" charset="0"/>
                        </a:rPr>
                        <a:t>Measurement metrics</a:t>
                      </a:r>
                      <a:endParaRPr lang="en-IT" sz="9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i="0" dirty="0">
                          <a:effectLst/>
                          <a:latin typeface="Arial" panose="020B0604020202020204" pitchFamily="34" charset="0"/>
                          <a:cs typeface="Arial" panose="020B0604020202020204" pitchFamily="34" charset="0"/>
                        </a:rPr>
                        <a:t>Website: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900" dirty="0">
                          <a:effectLst/>
                          <a:latin typeface="Arial" panose="020B0604020202020204" pitchFamily="34" charset="0"/>
                          <a:ea typeface="Calibri" panose="020F0502020204030204" pitchFamily="34" charset="0"/>
                          <a:cs typeface="Arial" panose="020B0604020202020204" pitchFamily="34" charset="0"/>
                        </a:rPr>
                        <a:t>Google Analytics: views, time on page, bounce rate, etc.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9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900" dirty="0">
                          <a:effectLst/>
                          <a:latin typeface="Arial" panose="020B0604020202020204" pitchFamily="34" charset="0"/>
                          <a:ea typeface="Calibri" panose="020F0502020204030204" pitchFamily="34" charset="0"/>
                          <a:cs typeface="Arial" panose="020B0604020202020204" pitchFamily="34" charset="0"/>
                        </a:rPr>
                        <a:t>Number of newsletter subscriptions</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dirty="0">
                          <a:effectLst/>
                          <a:latin typeface="Arial" panose="020B0604020202020204" pitchFamily="34" charset="0"/>
                          <a:ea typeface="Calibri" panose="020F0502020204030204" pitchFamily="34" charset="0"/>
                          <a:cs typeface="Arial" panose="020B0604020202020204" pitchFamily="34" charset="0"/>
                        </a:rPr>
                        <a:t> </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b="1" dirty="0">
                          <a:effectLst/>
                          <a:latin typeface="Arial" panose="020B0604020202020204" pitchFamily="34" charset="0"/>
                          <a:ea typeface="Calibri" panose="020F0502020204030204" pitchFamily="34" charset="0"/>
                          <a:cs typeface="Arial" panose="020B0604020202020204" pitchFamily="34" charset="0"/>
                        </a:rPr>
                        <a:t>Social media:</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dirty="0">
                          <a:effectLst/>
                          <a:latin typeface="Arial" panose="020B0604020202020204" pitchFamily="34" charset="0"/>
                          <a:ea typeface="Calibri" panose="020F0502020204030204" pitchFamily="34" charset="0"/>
                          <a:cs typeface="Arial" panose="020B0604020202020204" pitchFamily="34" charset="0"/>
                        </a:rPr>
                        <a:t>Likes #</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dirty="0">
                          <a:effectLst/>
                          <a:latin typeface="Arial" panose="020B0604020202020204" pitchFamily="34" charset="0"/>
                          <a:ea typeface="Calibri" panose="020F0502020204030204" pitchFamily="34" charset="0"/>
                          <a:cs typeface="Arial" panose="020B0604020202020204" pitchFamily="34" charset="0"/>
                        </a:rPr>
                        <a:t>Shares #</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dirty="0">
                          <a:effectLst/>
                          <a:latin typeface="Arial" panose="020B0604020202020204" pitchFamily="34" charset="0"/>
                          <a:ea typeface="Calibri" panose="020F0502020204030204" pitchFamily="34" charset="0"/>
                          <a:cs typeface="Arial" panose="020B0604020202020204" pitchFamily="34" charset="0"/>
                        </a:rPr>
                        <a:t>New follows #</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dirty="0">
                          <a:effectLst/>
                          <a:latin typeface="Arial" panose="020B0604020202020204" pitchFamily="34" charset="0"/>
                          <a:ea typeface="Calibri" panose="020F0502020204030204" pitchFamily="34" charset="0"/>
                          <a:cs typeface="Arial" panose="020B0604020202020204" pitchFamily="34" charset="0"/>
                        </a:rPr>
                        <a:t>Comments # </a:t>
                      </a:r>
                      <a:endParaRPr lang="en-IT" sz="9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900" b="1" dirty="0">
                          <a:effectLst/>
                          <a:latin typeface="Arial" panose="020B0604020202020204" pitchFamily="34" charset="0"/>
                          <a:ea typeface="Calibri" panose="020F0502020204030204" pitchFamily="34" charset="0"/>
                          <a:cs typeface="Arial" panose="020B0604020202020204" pitchFamily="34" charset="0"/>
                        </a:rPr>
                        <a:t>YouTube:</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dirty="0">
                          <a:effectLst/>
                          <a:latin typeface="Arial" panose="020B0604020202020204" pitchFamily="34" charset="0"/>
                          <a:ea typeface="Calibri" panose="020F0502020204030204" pitchFamily="34" charset="0"/>
                          <a:cs typeface="Arial" panose="020B0604020202020204" pitchFamily="34" charset="0"/>
                        </a:rPr>
                        <a:t>Number of views, shares, comments</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dirty="0">
                          <a:effectLst/>
                          <a:latin typeface="Arial" panose="020B0604020202020204" pitchFamily="34" charset="0"/>
                          <a:ea typeface="Calibri" panose="020F0502020204030204" pitchFamily="34" charset="0"/>
                          <a:cs typeface="Arial" panose="020B0604020202020204" pitchFamily="34" charset="0"/>
                        </a:rPr>
                        <a:t> </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b="1" dirty="0">
                          <a:effectLst/>
                          <a:latin typeface="Arial" panose="020B0604020202020204" pitchFamily="34" charset="0"/>
                          <a:ea typeface="Calibri" panose="020F0502020204030204" pitchFamily="34" charset="0"/>
                          <a:cs typeface="Arial" panose="020B0604020202020204" pitchFamily="34" charset="0"/>
                        </a:rPr>
                        <a:t>Website</a:t>
                      </a:r>
                      <a:r>
                        <a:rPr lang="en-AU" sz="900" dirty="0">
                          <a:effectLst/>
                          <a:latin typeface="Arial" panose="020B0604020202020204" pitchFamily="34" charset="0"/>
                          <a:ea typeface="Calibri" panose="020F0502020204030204" pitchFamily="34" charset="0"/>
                          <a:cs typeface="Arial" panose="020B0604020202020204" pitchFamily="34" charset="0"/>
                        </a:rPr>
                        <a:t>:</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dirty="0">
                          <a:effectLst/>
                          <a:latin typeface="Arial" panose="020B0604020202020204" pitchFamily="34" charset="0"/>
                          <a:ea typeface="Calibri" panose="020F0502020204030204" pitchFamily="34" charset="0"/>
                          <a:cs typeface="Arial" panose="020B0604020202020204" pitchFamily="34" charset="0"/>
                        </a:rPr>
                        <a:t>Google Analytics: views, time on page, bounce rate, etc.</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dirty="0">
                          <a:effectLst/>
                          <a:latin typeface="Arial" panose="020B0604020202020204" pitchFamily="34" charset="0"/>
                          <a:ea typeface="Calibri" panose="020F0502020204030204" pitchFamily="34" charset="0"/>
                          <a:cs typeface="Arial" panose="020B0604020202020204" pitchFamily="34" charset="0"/>
                        </a:rPr>
                        <a:t> </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b="1" dirty="0">
                          <a:effectLst/>
                          <a:latin typeface="Arial" panose="020B0604020202020204" pitchFamily="34" charset="0"/>
                          <a:ea typeface="Calibri" panose="020F0502020204030204" pitchFamily="34" charset="0"/>
                          <a:cs typeface="Arial" panose="020B0604020202020204" pitchFamily="34" charset="0"/>
                        </a:rPr>
                        <a:t>Social media:</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dirty="0">
                          <a:effectLst/>
                          <a:latin typeface="Arial" panose="020B0604020202020204" pitchFamily="34" charset="0"/>
                          <a:ea typeface="Calibri" panose="020F0502020204030204" pitchFamily="34" charset="0"/>
                          <a:cs typeface="Arial" panose="020B0604020202020204" pitchFamily="34" charset="0"/>
                        </a:rPr>
                        <a:t>Likes #</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dirty="0">
                          <a:effectLst/>
                          <a:latin typeface="Arial" panose="020B0604020202020204" pitchFamily="34" charset="0"/>
                          <a:ea typeface="Calibri" panose="020F0502020204030204" pitchFamily="34" charset="0"/>
                          <a:cs typeface="Arial" panose="020B0604020202020204" pitchFamily="34" charset="0"/>
                        </a:rPr>
                        <a:t>Shares #</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dirty="0">
                          <a:effectLst/>
                          <a:latin typeface="Arial" panose="020B0604020202020204" pitchFamily="34" charset="0"/>
                          <a:ea typeface="Calibri" panose="020F0502020204030204" pitchFamily="34" charset="0"/>
                          <a:cs typeface="Arial" panose="020B0604020202020204" pitchFamily="34" charset="0"/>
                        </a:rPr>
                        <a:t>New follows #</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dirty="0">
                          <a:effectLst/>
                          <a:latin typeface="Arial" panose="020B0604020202020204" pitchFamily="34" charset="0"/>
                          <a:ea typeface="Calibri" panose="020F0502020204030204" pitchFamily="34" charset="0"/>
                          <a:cs typeface="Arial" panose="020B0604020202020204" pitchFamily="34" charset="0"/>
                        </a:rPr>
                        <a:t>Comments # </a:t>
                      </a:r>
                      <a:endParaRPr lang="en-IT" sz="9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900" b="1" dirty="0">
                          <a:effectLst/>
                          <a:latin typeface="Arial" panose="020B0604020202020204" pitchFamily="34" charset="0"/>
                          <a:ea typeface="Calibri" panose="020F0502020204030204" pitchFamily="34" charset="0"/>
                          <a:cs typeface="Arial" panose="020B0604020202020204" pitchFamily="34" charset="0"/>
                        </a:rPr>
                        <a:t>Facebook &amp; Instagram:</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dirty="0">
                          <a:effectLst/>
                          <a:latin typeface="Arial" panose="020B0604020202020204" pitchFamily="34" charset="0"/>
                          <a:ea typeface="Calibri" panose="020F0502020204030204" pitchFamily="34" charset="0"/>
                          <a:cs typeface="Arial" panose="020B0604020202020204" pitchFamily="34" charset="0"/>
                        </a:rPr>
                        <a:t>Page/Instagram Insights to measure: Reach, impressions, audience growth rate, engagement, ROI, etc. </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dirty="0">
                          <a:effectLst/>
                          <a:latin typeface="Arial" panose="020B0604020202020204" pitchFamily="34" charset="0"/>
                          <a:ea typeface="Calibri" panose="020F0502020204030204" pitchFamily="34" charset="0"/>
                          <a:cs typeface="Arial" panose="020B0604020202020204" pitchFamily="34" charset="0"/>
                        </a:rPr>
                        <a:t> </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b="1" dirty="0">
                          <a:effectLst/>
                          <a:latin typeface="Arial" panose="020B0604020202020204" pitchFamily="34" charset="0"/>
                          <a:ea typeface="Calibri" panose="020F0502020204030204" pitchFamily="34" charset="0"/>
                          <a:cs typeface="Arial" panose="020B0604020202020204" pitchFamily="34" charset="0"/>
                        </a:rPr>
                        <a:t>A/B test: </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dirty="0">
                          <a:effectLst/>
                          <a:latin typeface="Arial" panose="020B0604020202020204" pitchFamily="34" charset="0"/>
                          <a:ea typeface="Calibri" panose="020F0502020204030204" pitchFamily="34" charset="0"/>
                          <a:cs typeface="Arial" panose="020B0604020202020204" pitchFamily="34" charset="0"/>
                        </a:rPr>
                        <a:t>As above, to measure ROI on sponsored vs unsponsored posts</a:t>
                      </a:r>
                      <a:endParaRPr lang="en-IT" sz="9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44478475"/>
                  </a:ext>
                </a:extLst>
              </a:tr>
              <a:tr h="1260000">
                <a:tc>
                  <a:txBody>
                    <a:bodyPr/>
                    <a:lstStyle/>
                    <a:p>
                      <a:r>
                        <a:rPr lang="en-AU" sz="900" b="1" dirty="0">
                          <a:effectLst/>
                          <a:latin typeface="Arial" panose="020B0604020202020204" pitchFamily="34" charset="0"/>
                          <a:ea typeface="Calibri" panose="020F0502020204030204" pitchFamily="34" charset="0"/>
                          <a:cs typeface="Arial" panose="020B0604020202020204" pitchFamily="34" charset="0"/>
                        </a:rPr>
                        <a:t>KPIs </a:t>
                      </a:r>
                      <a:endParaRPr lang="en-IT" sz="9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AU" sz="900" b="1" dirty="0">
                          <a:effectLst/>
                          <a:latin typeface="Arial" panose="020B0604020202020204" pitchFamily="34" charset="0"/>
                          <a:ea typeface="Calibri" panose="020F0502020204030204" pitchFamily="34" charset="0"/>
                          <a:cs typeface="Arial" panose="020B0604020202020204" pitchFamily="34" charset="0"/>
                        </a:rPr>
                        <a:t>Website: </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dirty="0">
                          <a:effectLst/>
                          <a:latin typeface="Arial" panose="020B0604020202020204" pitchFamily="34" charset="0"/>
                          <a:ea typeface="Calibri" panose="020F0502020204030204" pitchFamily="34" charset="0"/>
                          <a:cs typeface="Arial" panose="020B0604020202020204" pitchFamily="34" charset="0"/>
                        </a:rPr>
                        <a:t>X% increase in views, etc.</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dirty="0">
                          <a:effectLst/>
                          <a:latin typeface="Arial" panose="020B0604020202020204" pitchFamily="34" charset="0"/>
                          <a:ea typeface="Calibri" panose="020F0502020204030204" pitchFamily="34" charset="0"/>
                          <a:cs typeface="Arial" panose="020B0604020202020204" pitchFamily="34" charset="0"/>
                        </a:rPr>
                        <a:t> </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dirty="0">
                          <a:effectLst/>
                          <a:latin typeface="Arial" panose="020B0604020202020204" pitchFamily="34" charset="0"/>
                          <a:ea typeface="Calibri" panose="020F0502020204030204" pitchFamily="34" charset="0"/>
                          <a:cs typeface="Arial" panose="020B0604020202020204" pitchFamily="34" charset="0"/>
                        </a:rPr>
                        <a:t>X% increase in newsletter subs</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dirty="0">
                          <a:effectLst/>
                          <a:latin typeface="Arial" panose="020B0604020202020204" pitchFamily="34" charset="0"/>
                          <a:ea typeface="Calibri" panose="020F0502020204030204" pitchFamily="34" charset="0"/>
                          <a:cs typeface="Arial" panose="020B0604020202020204" pitchFamily="34" charset="0"/>
                        </a:rPr>
                        <a:t> </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b="1" dirty="0">
                          <a:effectLst/>
                          <a:latin typeface="Arial" panose="020B0604020202020204" pitchFamily="34" charset="0"/>
                          <a:ea typeface="Calibri" panose="020F0502020204030204" pitchFamily="34" charset="0"/>
                          <a:cs typeface="Arial" panose="020B0604020202020204" pitchFamily="34" charset="0"/>
                        </a:rPr>
                        <a:t>Social Media:</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dirty="0">
                          <a:effectLst/>
                          <a:latin typeface="Arial" panose="020B0604020202020204" pitchFamily="34" charset="0"/>
                          <a:ea typeface="Calibri" panose="020F0502020204030204" pitchFamily="34" charset="0"/>
                          <a:cs typeface="Arial" panose="020B0604020202020204" pitchFamily="34" charset="0"/>
                        </a:rPr>
                        <a:t>X% increase in Likes, etc. </a:t>
                      </a:r>
                      <a:endParaRPr lang="en-IT" sz="9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AU" sz="900" b="1" dirty="0">
                          <a:effectLst/>
                          <a:latin typeface="Arial" panose="020B0604020202020204" pitchFamily="34" charset="0"/>
                          <a:ea typeface="Calibri" panose="020F0502020204030204" pitchFamily="34" charset="0"/>
                          <a:cs typeface="Arial" panose="020B0604020202020204" pitchFamily="34" charset="0"/>
                        </a:rPr>
                        <a:t>YouTube:</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dirty="0">
                          <a:effectLst/>
                          <a:latin typeface="Arial" panose="020B0604020202020204" pitchFamily="34" charset="0"/>
                          <a:ea typeface="Calibri" panose="020F0502020204030204" pitchFamily="34" charset="0"/>
                          <a:cs typeface="Arial" panose="020B0604020202020204" pitchFamily="34" charset="0"/>
                        </a:rPr>
                        <a:t>X% increase in views, etc.</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dirty="0">
                          <a:effectLst/>
                          <a:latin typeface="Arial" panose="020B0604020202020204" pitchFamily="34" charset="0"/>
                          <a:ea typeface="Calibri" panose="020F0502020204030204" pitchFamily="34" charset="0"/>
                          <a:cs typeface="Arial" panose="020B0604020202020204" pitchFamily="34" charset="0"/>
                        </a:rPr>
                        <a:t> </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b="1" dirty="0">
                          <a:effectLst/>
                          <a:latin typeface="Arial" panose="020B0604020202020204" pitchFamily="34" charset="0"/>
                          <a:ea typeface="Calibri" panose="020F0502020204030204" pitchFamily="34" charset="0"/>
                          <a:cs typeface="Arial" panose="020B0604020202020204" pitchFamily="34" charset="0"/>
                        </a:rPr>
                        <a:t>Website: </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dirty="0">
                          <a:effectLst/>
                          <a:latin typeface="Arial" panose="020B0604020202020204" pitchFamily="34" charset="0"/>
                          <a:ea typeface="Calibri" panose="020F0502020204030204" pitchFamily="34" charset="0"/>
                          <a:cs typeface="Arial" panose="020B0604020202020204" pitchFamily="34" charset="0"/>
                        </a:rPr>
                        <a:t>X% increase in views, etc.</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dirty="0">
                          <a:effectLst/>
                          <a:latin typeface="Arial" panose="020B0604020202020204" pitchFamily="34" charset="0"/>
                          <a:ea typeface="Calibri" panose="020F0502020204030204" pitchFamily="34" charset="0"/>
                          <a:cs typeface="Arial" panose="020B0604020202020204" pitchFamily="34" charset="0"/>
                        </a:rPr>
                        <a:t> </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b="1" dirty="0">
                          <a:effectLst/>
                          <a:latin typeface="Arial" panose="020B0604020202020204" pitchFamily="34" charset="0"/>
                          <a:ea typeface="Calibri" panose="020F0502020204030204" pitchFamily="34" charset="0"/>
                          <a:cs typeface="Arial" panose="020B0604020202020204" pitchFamily="34" charset="0"/>
                        </a:rPr>
                        <a:t>Social Media:</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dirty="0">
                          <a:effectLst/>
                          <a:latin typeface="Arial" panose="020B0604020202020204" pitchFamily="34" charset="0"/>
                          <a:ea typeface="Calibri" panose="020F0502020204030204" pitchFamily="34" charset="0"/>
                          <a:cs typeface="Arial" panose="020B0604020202020204" pitchFamily="34" charset="0"/>
                        </a:rPr>
                        <a:t>X% increase in Likes, etc.</a:t>
                      </a:r>
                      <a:endParaRPr lang="en-IT" sz="9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AU" sz="900" b="1" dirty="0">
                          <a:effectLst/>
                          <a:latin typeface="Arial" panose="020B0604020202020204" pitchFamily="34" charset="0"/>
                          <a:ea typeface="Calibri" panose="020F0502020204030204" pitchFamily="34" charset="0"/>
                          <a:cs typeface="Arial" panose="020B0604020202020204" pitchFamily="34" charset="0"/>
                        </a:rPr>
                        <a:t>Facebook &amp; Instagram:</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dirty="0">
                          <a:effectLst/>
                          <a:latin typeface="Arial" panose="020B0604020202020204" pitchFamily="34" charset="0"/>
                          <a:ea typeface="Calibri" panose="020F0502020204030204" pitchFamily="34" charset="0"/>
                          <a:cs typeface="Arial" panose="020B0604020202020204" pitchFamily="34" charset="0"/>
                        </a:rPr>
                        <a:t>X% increase in reach </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dirty="0">
                          <a:effectLst/>
                          <a:latin typeface="Arial" panose="020B0604020202020204" pitchFamily="34" charset="0"/>
                          <a:ea typeface="Calibri" panose="020F0502020204030204" pitchFamily="34" charset="0"/>
                          <a:cs typeface="Arial" panose="020B0604020202020204" pitchFamily="34" charset="0"/>
                        </a:rPr>
                        <a:t> </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dirty="0">
                          <a:effectLst/>
                          <a:latin typeface="Arial" panose="020B0604020202020204" pitchFamily="34" charset="0"/>
                          <a:ea typeface="Calibri" panose="020F0502020204030204" pitchFamily="34" charset="0"/>
                          <a:cs typeface="Arial" panose="020B0604020202020204" pitchFamily="34" charset="0"/>
                        </a:rPr>
                        <a:t>X% increase in impressions</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dirty="0">
                          <a:effectLst/>
                          <a:latin typeface="Arial" panose="020B0604020202020204" pitchFamily="34" charset="0"/>
                          <a:ea typeface="Calibri" panose="020F0502020204030204" pitchFamily="34" charset="0"/>
                          <a:cs typeface="Arial" panose="020B0604020202020204" pitchFamily="34" charset="0"/>
                        </a:rPr>
                        <a:t> </a:t>
                      </a:r>
                      <a:endParaRPr lang="en-IT" sz="900" dirty="0">
                        <a:effectLst/>
                        <a:latin typeface="Arial" panose="020B0604020202020204" pitchFamily="34" charset="0"/>
                        <a:ea typeface="Calibri" panose="020F0502020204030204" pitchFamily="34" charset="0"/>
                        <a:cs typeface="Arial" panose="020B0604020202020204" pitchFamily="34" charset="0"/>
                      </a:endParaRPr>
                    </a:p>
                    <a:p>
                      <a:r>
                        <a:rPr lang="en-AU" sz="900" dirty="0">
                          <a:effectLst/>
                          <a:latin typeface="Arial" panose="020B0604020202020204" pitchFamily="34" charset="0"/>
                          <a:ea typeface="Calibri" panose="020F0502020204030204" pitchFamily="34" charset="0"/>
                          <a:cs typeface="Arial" panose="020B0604020202020204" pitchFamily="34" charset="0"/>
                        </a:rPr>
                        <a:t>X% increase in engagement, etc. </a:t>
                      </a:r>
                      <a:endParaRPr lang="en-IT" sz="900" dirty="0">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63568847"/>
                  </a:ext>
                </a:extLst>
              </a:tr>
            </a:tbl>
          </a:graphicData>
        </a:graphic>
      </p:graphicFrame>
    </p:spTree>
    <p:extLst>
      <p:ext uri="{BB962C8B-B14F-4D97-AF65-F5344CB8AC3E}">
        <p14:creationId xmlns:p14="http://schemas.microsoft.com/office/powerpoint/2010/main" val="606596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700FB7-672C-1531-6E12-A0099622A292}"/>
              </a:ext>
            </a:extLst>
          </p:cNvPr>
          <p:cNvSpPr/>
          <p:nvPr/>
        </p:nvSpPr>
        <p:spPr>
          <a:xfrm>
            <a:off x="144000" y="144000"/>
            <a:ext cx="8856000" cy="72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Rectangle 12">
            <a:extLst>
              <a:ext uri="{FF2B5EF4-FFF2-40B4-BE49-F238E27FC236}">
                <a16:creationId xmlns:a16="http://schemas.microsoft.com/office/drawing/2014/main" id="{7A08F711-4DA1-2B60-4172-0BFC62C95E4A}"/>
              </a:ext>
            </a:extLst>
          </p:cNvPr>
          <p:cNvSpPr/>
          <p:nvPr/>
        </p:nvSpPr>
        <p:spPr>
          <a:xfrm>
            <a:off x="396000" y="350112"/>
            <a:ext cx="5835280" cy="307777"/>
          </a:xfrm>
          <a:prstGeom prst="rect">
            <a:avLst/>
          </a:prstGeom>
        </p:spPr>
        <p:txBody>
          <a:bodyPr wrap="square" lIns="0" tIns="0" rIns="0" bIns="0" anchor="t">
            <a:spAutoFit/>
          </a:bodyPr>
          <a:lstStyle/>
          <a:p>
            <a:r>
              <a:rPr lang="en-AU" sz="2000" b="1" dirty="0">
                <a:latin typeface="Arial Black" panose="020B0604020202020204" pitchFamily="34" charset="0"/>
                <a:cs typeface="Arial Black" panose="020B0604020202020204" pitchFamily="34" charset="0"/>
              </a:rPr>
              <a:t>Priorities and Timeline.</a:t>
            </a:r>
          </a:p>
        </p:txBody>
      </p:sp>
      <p:sp>
        <p:nvSpPr>
          <p:cNvPr id="15" name="TextBox 14">
            <a:extLst>
              <a:ext uri="{FF2B5EF4-FFF2-40B4-BE49-F238E27FC236}">
                <a16:creationId xmlns:a16="http://schemas.microsoft.com/office/drawing/2014/main" id="{3689F8D0-EB45-87D3-62D8-87F5D34CDCB3}"/>
              </a:ext>
            </a:extLst>
          </p:cNvPr>
          <p:cNvSpPr txBox="1"/>
          <p:nvPr/>
        </p:nvSpPr>
        <p:spPr>
          <a:xfrm>
            <a:off x="845357" y="2250000"/>
            <a:ext cx="1170000" cy="1338828"/>
          </a:xfrm>
          <a:prstGeom prst="rect">
            <a:avLst/>
          </a:prstGeom>
          <a:noFill/>
        </p:spPr>
        <p:txBody>
          <a:bodyPr wrap="square" lIns="0" tIns="0" rIns="0" bIns="0" rtlCol="0">
            <a:spAutoFit/>
          </a:bodyPr>
          <a:lstStyle/>
          <a:p>
            <a:pPr>
              <a:spcAft>
                <a:spcPts val="600"/>
              </a:spcAft>
            </a:pPr>
            <a:r>
              <a:rPr lang="en-AU" sz="900" b="1" dirty="0">
                <a:latin typeface="Arial" panose="020B0604020202020204" pitchFamily="34" charset="0"/>
                <a:cs typeface="Arial" panose="020B0604020202020204" pitchFamily="34" charset="0"/>
              </a:rPr>
              <a:t>Date</a:t>
            </a:r>
            <a:r>
              <a:rPr lang="en-AU" sz="900" dirty="0">
                <a:latin typeface="Arial" panose="020B0604020202020204" pitchFamily="34" charset="0"/>
                <a:cs typeface="Arial" panose="020B0604020202020204" pitchFamily="34" charset="0"/>
              </a:rPr>
              <a:t>: </a:t>
            </a:r>
          </a:p>
          <a:p>
            <a:pPr>
              <a:spcAft>
                <a:spcPts val="600"/>
              </a:spcAft>
            </a:pPr>
            <a:r>
              <a:rPr lang="en-AU" sz="900" dirty="0">
                <a:latin typeface="Arial" panose="020B0604020202020204" pitchFamily="34" charset="0"/>
                <a:cs typeface="Arial" panose="020B0604020202020204" pitchFamily="34" charset="0"/>
              </a:rPr>
              <a:t>Strategy document finalised</a:t>
            </a:r>
          </a:p>
          <a:p>
            <a:pPr>
              <a:spcAft>
                <a:spcPts val="600"/>
              </a:spcAft>
            </a:pPr>
            <a:r>
              <a:rPr lang="en-AU" sz="900" b="1" dirty="0">
                <a:latin typeface="Arial" panose="020B0604020202020204" pitchFamily="34" charset="0"/>
                <a:cs typeface="Arial" panose="020B0604020202020204" pitchFamily="34" charset="0"/>
              </a:rPr>
              <a:t>Action: </a:t>
            </a:r>
            <a:r>
              <a:rPr lang="en-AU" sz="900" dirty="0">
                <a:latin typeface="Arial" panose="020B0604020202020204" pitchFamily="34" charset="0"/>
                <a:cs typeface="Arial" panose="020B0604020202020204" pitchFamily="34" charset="0"/>
              </a:rPr>
              <a:t>Send to all stakeholders</a:t>
            </a:r>
            <a:endParaRPr lang="en-AU" sz="900" b="1" dirty="0">
              <a:latin typeface="Arial" panose="020B0604020202020204" pitchFamily="34" charset="0"/>
              <a:cs typeface="Arial" panose="020B0604020202020204" pitchFamily="34" charset="0"/>
            </a:endParaRPr>
          </a:p>
          <a:p>
            <a:pPr>
              <a:spcAft>
                <a:spcPts val="600"/>
              </a:spcAft>
            </a:pPr>
            <a:r>
              <a:rPr lang="en-AU" sz="900" b="1" dirty="0">
                <a:latin typeface="Arial" panose="020B0604020202020204" pitchFamily="34" charset="0"/>
                <a:cs typeface="Arial" panose="020B0604020202020204" pitchFamily="34" charset="0"/>
              </a:rPr>
              <a:t>Comments: </a:t>
            </a:r>
            <a:r>
              <a:rPr lang="en-AU" sz="900" dirty="0">
                <a:latin typeface="Arial" panose="020B0604020202020204" pitchFamily="34" charset="0"/>
                <a:cs typeface="Arial" panose="020B0604020202020204" pitchFamily="34" charset="0"/>
              </a:rPr>
              <a:t>Needs to be signed off by Joe Bloggs before sending</a:t>
            </a:r>
            <a:endParaRPr lang="en-US" sz="900" b="1"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8F78BF7B-E0BF-F229-EE4E-CC04A4EB2E85}"/>
              </a:ext>
            </a:extLst>
          </p:cNvPr>
          <p:cNvSpPr/>
          <p:nvPr/>
        </p:nvSpPr>
        <p:spPr>
          <a:xfrm>
            <a:off x="648000" y="1368000"/>
            <a:ext cx="3637281" cy="169277"/>
          </a:xfrm>
          <a:prstGeom prst="rect">
            <a:avLst/>
          </a:prstGeom>
        </p:spPr>
        <p:txBody>
          <a:bodyPr wrap="square" lIns="0" tIns="0" rIns="0" bIns="0" anchor="t">
            <a:spAutoFit/>
          </a:bodyPr>
          <a:lstStyle/>
          <a:p>
            <a:r>
              <a:rPr lang="en-AU" sz="1100" b="1" dirty="0">
                <a:latin typeface="Arial" panose="020B0604020202020204" pitchFamily="34" charset="0"/>
                <a:cs typeface="Arial" panose="020B0604020202020204" pitchFamily="34" charset="0"/>
              </a:rPr>
              <a:t>Example:</a:t>
            </a:r>
          </a:p>
        </p:txBody>
      </p:sp>
      <p:sp>
        <p:nvSpPr>
          <p:cNvPr id="38" name="Oval 37">
            <a:extLst>
              <a:ext uri="{FF2B5EF4-FFF2-40B4-BE49-F238E27FC236}">
                <a16:creationId xmlns:a16="http://schemas.microsoft.com/office/drawing/2014/main" id="{A3B904BD-C852-F499-6C3A-6646877BE493}"/>
              </a:ext>
            </a:extLst>
          </p:cNvPr>
          <p:cNvSpPr/>
          <p:nvPr/>
        </p:nvSpPr>
        <p:spPr>
          <a:xfrm>
            <a:off x="648000" y="3780000"/>
            <a:ext cx="180000" cy="18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Oval 38">
            <a:extLst>
              <a:ext uri="{FF2B5EF4-FFF2-40B4-BE49-F238E27FC236}">
                <a16:creationId xmlns:a16="http://schemas.microsoft.com/office/drawing/2014/main" id="{0DDC4EC2-4FB7-0234-4D44-A8295504E593}"/>
              </a:ext>
            </a:extLst>
          </p:cNvPr>
          <p:cNvSpPr/>
          <p:nvPr/>
        </p:nvSpPr>
        <p:spPr>
          <a:xfrm>
            <a:off x="7128000" y="3780000"/>
            <a:ext cx="180000" cy="18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0" name="Oval 39">
            <a:extLst>
              <a:ext uri="{FF2B5EF4-FFF2-40B4-BE49-F238E27FC236}">
                <a16:creationId xmlns:a16="http://schemas.microsoft.com/office/drawing/2014/main" id="{E53A2F76-AA75-A656-3BB3-72ADE3337D80}"/>
              </a:ext>
            </a:extLst>
          </p:cNvPr>
          <p:cNvSpPr/>
          <p:nvPr/>
        </p:nvSpPr>
        <p:spPr>
          <a:xfrm>
            <a:off x="1458000" y="3780000"/>
            <a:ext cx="180000" cy="18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1" name="Oval 40">
            <a:extLst>
              <a:ext uri="{FF2B5EF4-FFF2-40B4-BE49-F238E27FC236}">
                <a16:creationId xmlns:a16="http://schemas.microsoft.com/office/drawing/2014/main" id="{5A76ACE4-75FA-E4BF-7247-95FAABB21795}"/>
              </a:ext>
            </a:extLst>
          </p:cNvPr>
          <p:cNvSpPr/>
          <p:nvPr/>
        </p:nvSpPr>
        <p:spPr>
          <a:xfrm>
            <a:off x="2268000" y="3780000"/>
            <a:ext cx="180000" cy="18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2" name="Oval 41">
            <a:extLst>
              <a:ext uri="{FF2B5EF4-FFF2-40B4-BE49-F238E27FC236}">
                <a16:creationId xmlns:a16="http://schemas.microsoft.com/office/drawing/2014/main" id="{02880DC9-79D2-A0C1-DDEC-350ECEB64E52}"/>
              </a:ext>
            </a:extLst>
          </p:cNvPr>
          <p:cNvSpPr/>
          <p:nvPr/>
        </p:nvSpPr>
        <p:spPr>
          <a:xfrm>
            <a:off x="3078000" y="3780000"/>
            <a:ext cx="180000" cy="18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3" name="Oval 42">
            <a:extLst>
              <a:ext uri="{FF2B5EF4-FFF2-40B4-BE49-F238E27FC236}">
                <a16:creationId xmlns:a16="http://schemas.microsoft.com/office/drawing/2014/main" id="{4533C6B6-0A69-6C85-B8FC-BCA853284138}"/>
              </a:ext>
            </a:extLst>
          </p:cNvPr>
          <p:cNvSpPr/>
          <p:nvPr/>
        </p:nvSpPr>
        <p:spPr>
          <a:xfrm>
            <a:off x="3888000" y="3780000"/>
            <a:ext cx="180000" cy="18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4" name="Oval 43">
            <a:extLst>
              <a:ext uri="{FF2B5EF4-FFF2-40B4-BE49-F238E27FC236}">
                <a16:creationId xmlns:a16="http://schemas.microsoft.com/office/drawing/2014/main" id="{39F56412-8B51-D98F-3062-ACD7DD123CFB}"/>
              </a:ext>
            </a:extLst>
          </p:cNvPr>
          <p:cNvSpPr/>
          <p:nvPr/>
        </p:nvSpPr>
        <p:spPr>
          <a:xfrm>
            <a:off x="4698000" y="3780000"/>
            <a:ext cx="180000" cy="18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5" name="Oval 44">
            <a:extLst>
              <a:ext uri="{FF2B5EF4-FFF2-40B4-BE49-F238E27FC236}">
                <a16:creationId xmlns:a16="http://schemas.microsoft.com/office/drawing/2014/main" id="{E131D1D5-6056-2340-F1EE-07B3F582A5DD}"/>
              </a:ext>
            </a:extLst>
          </p:cNvPr>
          <p:cNvSpPr/>
          <p:nvPr/>
        </p:nvSpPr>
        <p:spPr>
          <a:xfrm>
            <a:off x="5508000" y="3780000"/>
            <a:ext cx="180000" cy="18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6" name="Oval 45">
            <a:extLst>
              <a:ext uri="{FF2B5EF4-FFF2-40B4-BE49-F238E27FC236}">
                <a16:creationId xmlns:a16="http://schemas.microsoft.com/office/drawing/2014/main" id="{491C1452-942F-05EB-55A4-8839389B06AB}"/>
              </a:ext>
            </a:extLst>
          </p:cNvPr>
          <p:cNvSpPr/>
          <p:nvPr/>
        </p:nvSpPr>
        <p:spPr>
          <a:xfrm>
            <a:off x="6318000" y="3780000"/>
            <a:ext cx="180000" cy="180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47" name="Straight Arrow Connector 46">
            <a:extLst>
              <a:ext uri="{FF2B5EF4-FFF2-40B4-BE49-F238E27FC236}">
                <a16:creationId xmlns:a16="http://schemas.microsoft.com/office/drawing/2014/main" id="{4035A872-19CE-59E7-787C-AE679DC58DAE}"/>
              </a:ext>
            </a:extLst>
          </p:cNvPr>
          <p:cNvCxnSpPr>
            <a:cxnSpLocks/>
          </p:cNvCxnSpPr>
          <p:nvPr/>
        </p:nvCxnSpPr>
        <p:spPr>
          <a:xfrm>
            <a:off x="804906" y="3870000"/>
            <a:ext cx="6352830" cy="0"/>
          </a:xfrm>
          <a:prstGeom prst="straightConnector1">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A6174B1-7A0D-6940-8B44-08E0AD1CBA42}"/>
              </a:ext>
            </a:extLst>
          </p:cNvPr>
          <p:cNvCxnSpPr>
            <a:cxnSpLocks/>
          </p:cNvCxnSpPr>
          <p:nvPr/>
        </p:nvCxnSpPr>
        <p:spPr>
          <a:xfrm>
            <a:off x="738000" y="2250000"/>
            <a:ext cx="0" cy="162000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87832C4-C07D-7653-46E8-9F98ED0EF708}"/>
              </a:ext>
            </a:extLst>
          </p:cNvPr>
          <p:cNvCxnSpPr>
            <a:cxnSpLocks/>
          </p:cNvCxnSpPr>
          <p:nvPr/>
        </p:nvCxnSpPr>
        <p:spPr>
          <a:xfrm>
            <a:off x="2358000" y="2250000"/>
            <a:ext cx="0" cy="162000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766E279A-156B-5B95-C668-4680884273E5}"/>
              </a:ext>
            </a:extLst>
          </p:cNvPr>
          <p:cNvCxnSpPr>
            <a:cxnSpLocks/>
          </p:cNvCxnSpPr>
          <p:nvPr/>
        </p:nvCxnSpPr>
        <p:spPr>
          <a:xfrm>
            <a:off x="3978000" y="2250000"/>
            <a:ext cx="0" cy="162000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01A3063-20CB-2923-8586-0C901840F2AD}"/>
              </a:ext>
            </a:extLst>
          </p:cNvPr>
          <p:cNvCxnSpPr>
            <a:cxnSpLocks/>
          </p:cNvCxnSpPr>
          <p:nvPr/>
        </p:nvCxnSpPr>
        <p:spPr>
          <a:xfrm>
            <a:off x="7218000" y="2250000"/>
            <a:ext cx="0" cy="162000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4AB99FA0-317E-A8D6-0DF0-1E683E7B1E54}"/>
              </a:ext>
            </a:extLst>
          </p:cNvPr>
          <p:cNvCxnSpPr>
            <a:cxnSpLocks/>
          </p:cNvCxnSpPr>
          <p:nvPr/>
        </p:nvCxnSpPr>
        <p:spPr>
          <a:xfrm>
            <a:off x="5598000" y="2250000"/>
            <a:ext cx="0" cy="162000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BF78B715-B406-132A-A39A-36C3BD388BA6}"/>
              </a:ext>
            </a:extLst>
          </p:cNvPr>
          <p:cNvCxnSpPr>
            <a:cxnSpLocks/>
          </p:cNvCxnSpPr>
          <p:nvPr/>
        </p:nvCxnSpPr>
        <p:spPr>
          <a:xfrm>
            <a:off x="1550020" y="3870000"/>
            <a:ext cx="0" cy="162000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597DD8B2-3474-FF16-98F3-3407F960A800}"/>
              </a:ext>
            </a:extLst>
          </p:cNvPr>
          <p:cNvCxnSpPr>
            <a:cxnSpLocks/>
          </p:cNvCxnSpPr>
          <p:nvPr/>
        </p:nvCxnSpPr>
        <p:spPr>
          <a:xfrm>
            <a:off x="3170020" y="3870000"/>
            <a:ext cx="0" cy="162000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7CD9115A-4CBD-2597-3249-CCCF2916A016}"/>
              </a:ext>
            </a:extLst>
          </p:cNvPr>
          <p:cNvCxnSpPr>
            <a:cxnSpLocks/>
          </p:cNvCxnSpPr>
          <p:nvPr/>
        </p:nvCxnSpPr>
        <p:spPr>
          <a:xfrm>
            <a:off x="4790020" y="3870000"/>
            <a:ext cx="0" cy="162000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33864C20-20E5-9429-845C-ED08383CFF8A}"/>
              </a:ext>
            </a:extLst>
          </p:cNvPr>
          <p:cNvCxnSpPr>
            <a:cxnSpLocks/>
          </p:cNvCxnSpPr>
          <p:nvPr/>
        </p:nvCxnSpPr>
        <p:spPr>
          <a:xfrm>
            <a:off x="6410020" y="3870000"/>
            <a:ext cx="0" cy="162000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5FAE6D30-0B89-DEC4-E034-8A2C23059B95}"/>
              </a:ext>
            </a:extLst>
          </p:cNvPr>
          <p:cNvSpPr txBox="1"/>
          <p:nvPr/>
        </p:nvSpPr>
        <p:spPr>
          <a:xfrm>
            <a:off x="2465356" y="2250000"/>
            <a:ext cx="1170000" cy="846386"/>
          </a:xfrm>
          <a:prstGeom prst="rect">
            <a:avLst/>
          </a:prstGeom>
          <a:noFill/>
        </p:spPr>
        <p:txBody>
          <a:bodyPr wrap="square" lIns="0" tIns="0" rIns="0" bIns="0" rtlCol="0">
            <a:spAutoFit/>
          </a:bodyPr>
          <a:lstStyle/>
          <a:p>
            <a:pPr>
              <a:spcAft>
                <a:spcPts val="600"/>
              </a:spcAft>
            </a:pPr>
            <a:r>
              <a:rPr lang="en-AU" sz="900" b="1" dirty="0">
                <a:latin typeface="Arial" panose="020B0604020202020204" pitchFamily="34" charset="0"/>
                <a:cs typeface="Arial" panose="020B0604020202020204" pitchFamily="34" charset="0"/>
              </a:rPr>
              <a:t>Date: </a:t>
            </a:r>
          </a:p>
          <a:p>
            <a:pPr>
              <a:spcAft>
                <a:spcPts val="600"/>
              </a:spcAft>
            </a:pPr>
            <a:r>
              <a:rPr lang="en-AU" sz="900" b="1" dirty="0">
                <a:latin typeface="Arial" panose="020B0604020202020204" pitchFamily="34" charset="0"/>
                <a:cs typeface="Arial" panose="020B0604020202020204" pitchFamily="34" charset="0"/>
              </a:rPr>
              <a:t>Action: </a:t>
            </a:r>
            <a:r>
              <a:rPr lang="en-AU" sz="900" dirty="0">
                <a:latin typeface="Arial" panose="020B0604020202020204" pitchFamily="34" charset="0"/>
                <a:cs typeface="Arial" panose="020B0604020202020204" pitchFamily="34" charset="0"/>
              </a:rPr>
              <a:t>Post 1 x blog article to Facebook and Instagram</a:t>
            </a:r>
          </a:p>
          <a:p>
            <a:pPr>
              <a:spcAft>
                <a:spcPts val="600"/>
              </a:spcAft>
            </a:pPr>
            <a:r>
              <a:rPr lang="en-US" sz="900" b="1" dirty="0">
                <a:latin typeface="Arial" panose="020B0604020202020204" pitchFamily="34" charset="0"/>
                <a:cs typeface="Arial" panose="020B0604020202020204" pitchFamily="34" charset="0"/>
              </a:rPr>
              <a:t>Comments: </a:t>
            </a:r>
            <a:r>
              <a:rPr lang="en-US" sz="900" dirty="0">
                <a:latin typeface="Arial" panose="020B0604020202020204" pitchFamily="34" charset="0"/>
                <a:cs typeface="Arial" panose="020B0604020202020204" pitchFamily="34" charset="0"/>
              </a:rPr>
              <a:t>N/A</a:t>
            </a:r>
          </a:p>
        </p:txBody>
      </p:sp>
      <p:sp>
        <p:nvSpPr>
          <p:cNvPr id="65" name="TextBox 64">
            <a:extLst>
              <a:ext uri="{FF2B5EF4-FFF2-40B4-BE49-F238E27FC236}">
                <a16:creationId xmlns:a16="http://schemas.microsoft.com/office/drawing/2014/main" id="{C8217234-FFFA-F3BC-2AEB-6417F3ABF8F9}"/>
              </a:ext>
            </a:extLst>
          </p:cNvPr>
          <p:cNvSpPr txBox="1"/>
          <p:nvPr/>
        </p:nvSpPr>
        <p:spPr>
          <a:xfrm>
            <a:off x="4085355" y="2250000"/>
            <a:ext cx="1170000" cy="569387"/>
          </a:xfrm>
          <a:prstGeom prst="rect">
            <a:avLst/>
          </a:prstGeom>
          <a:noFill/>
        </p:spPr>
        <p:txBody>
          <a:bodyPr wrap="square" lIns="0" tIns="0" rIns="0" bIns="0" rtlCol="0">
            <a:spAutoFit/>
          </a:bodyPr>
          <a:lstStyle/>
          <a:p>
            <a:pPr>
              <a:spcAft>
                <a:spcPts val="600"/>
              </a:spcAft>
            </a:pPr>
            <a:r>
              <a:rPr lang="en-AU" sz="900" b="1" dirty="0">
                <a:latin typeface="Arial" panose="020B0604020202020204" pitchFamily="34" charset="0"/>
                <a:cs typeface="Arial" panose="020B0604020202020204" pitchFamily="34" charset="0"/>
              </a:rPr>
              <a:t>Date: </a:t>
            </a:r>
          </a:p>
          <a:p>
            <a:pPr>
              <a:spcAft>
                <a:spcPts val="600"/>
              </a:spcAft>
            </a:pPr>
            <a:r>
              <a:rPr lang="en-AU" sz="900" b="1" dirty="0">
                <a:latin typeface="Arial" panose="020B0604020202020204" pitchFamily="34" charset="0"/>
                <a:cs typeface="Arial" panose="020B0604020202020204" pitchFamily="34" charset="0"/>
              </a:rPr>
              <a:t>Action:</a:t>
            </a:r>
          </a:p>
          <a:p>
            <a:pPr>
              <a:spcAft>
                <a:spcPts val="600"/>
              </a:spcAft>
            </a:pPr>
            <a:r>
              <a:rPr lang="en-AU" sz="900" b="1" dirty="0">
                <a:latin typeface="Arial" panose="020B0604020202020204" pitchFamily="34" charset="0"/>
                <a:cs typeface="Arial" panose="020B0604020202020204" pitchFamily="34" charset="0"/>
              </a:rPr>
              <a:t>Comments:</a:t>
            </a:r>
            <a:endParaRPr lang="en-US" sz="900" b="1" dirty="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96798A63-53E2-CD1F-02B9-6DFB3D895FA0}"/>
              </a:ext>
            </a:extLst>
          </p:cNvPr>
          <p:cNvSpPr txBox="1"/>
          <p:nvPr/>
        </p:nvSpPr>
        <p:spPr>
          <a:xfrm>
            <a:off x="5705354" y="2250000"/>
            <a:ext cx="1170000" cy="569387"/>
          </a:xfrm>
          <a:prstGeom prst="rect">
            <a:avLst/>
          </a:prstGeom>
          <a:noFill/>
        </p:spPr>
        <p:txBody>
          <a:bodyPr wrap="square" lIns="0" tIns="0" rIns="0" bIns="0" rtlCol="0">
            <a:spAutoFit/>
          </a:bodyPr>
          <a:lstStyle/>
          <a:p>
            <a:pPr>
              <a:spcAft>
                <a:spcPts val="600"/>
              </a:spcAft>
            </a:pPr>
            <a:r>
              <a:rPr lang="en-AU" sz="900" b="1" dirty="0">
                <a:latin typeface="Arial" panose="020B0604020202020204" pitchFamily="34" charset="0"/>
                <a:cs typeface="Arial" panose="020B0604020202020204" pitchFamily="34" charset="0"/>
              </a:rPr>
              <a:t>Date: </a:t>
            </a:r>
          </a:p>
          <a:p>
            <a:pPr>
              <a:spcAft>
                <a:spcPts val="600"/>
              </a:spcAft>
            </a:pPr>
            <a:r>
              <a:rPr lang="en-AU" sz="900" b="1" dirty="0">
                <a:latin typeface="Arial" panose="020B0604020202020204" pitchFamily="34" charset="0"/>
                <a:cs typeface="Arial" panose="020B0604020202020204" pitchFamily="34" charset="0"/>
              </a:rPr>
              <a:t>Action:</a:t>
            </a:r>
          </a:p>
          <a:p>
            <a:pPr>
              <a:spcAft>
                <a:spcPts val="600"/>
              </a:spcAft>
            </a:pPr>
            <a:r>
              <a:rPr lang="en-AU" sz="900" b="1" dirty="0">
                <a:latin typeface="Arial" panose="020B0604020202020204" pitchFamily="34" charset="0"/>
                <a:cs typeface="Arial" panose="020B0604020202020204" pitchFamily="34" charset="0"/>
              </a:rPr>
              <a:t>Comments:</a:t>
            </a:r>
            <a:endParaRPr lang="en-US" sz="900" b="1" dirty="0">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D24BFAAC-6950-265B-CADC-66A3940141C8}"/>
              </a:ext>
            </a:extLst>
          </p:cNvPr>
          <p:cNvSpPr txBox="1"/>
          <p:nvPr/>
        </p:nvSpPr>
        <p:spPr>
          <a:xfrm>
            <a:off x="7325353" y="2250000"/>
            <a:ext cx="1168506" cy="569387"/>
          </a:xfrm>
          <a:prstGeom prst="rect">
            <a:avLst/>
          </a:prstGeom>
          <a:noFill/>
        </p:spPr>
        <p:txBody>
          <a:bodyPr wrap="square" lIns="0" tIns="0" rIns="0" bIns="0" rtlCol="0">
            <a:spAutoFit/>
          </a:bodyPr>
          <a:lstStyle/>
          <a:p>
            <a:pPr>
              <a:spcAft>
                <a:spcPts val="600"/>
              </a:spcAft>
            </a:pPr>
            <a:r>
              <a:rPr lang="en-AU" sz="900" b="1" dirty="0">
                <a:latin typeface="Arial" panose="020B0604020202020204" pitchFamily="34" charset="0"/>
                <a:cs typeface="Arial" panose="020B0604020202020204" pitchFamily="34" charset="0"/>
              </a:rPr>
              <a:t>Date: </a:t>
            </a:r>
          </a:p>
          <a:p>
            <a:pPr>
              <a:spcAft>
                <a:spcPts val="600"/>
              </a:spcAft>
            </a:pPr>
            <a:r>
              <a:rPr lang="en-AU" sz="900" b="1" dirty="0">
                <a:latin typeface="Arial" panose="020B0604020202020204" pitchFamily="34" charset="0"/>
                <a:cs typeface="Arial" panose="020B0604020202020204" pitchFamily="34" charset="0"/>
              </a:rPr>
              <a:t>Action:</a:t>
            </a:r>
          </a:p>
          <a:p>
            <a:pPr>
              <a:spcAft>
                <a:spcPts val="600"/>
              </a:spcAft>
            </a:pPr>
            <a:r>
              <a:rPr lang="en-AU" sz="900" b="1" dirty="0">
                <a:latin typeface="Arial" panose="020B0604020202020204" pitchFamily="34" charset="0"/>
                <a:cs typeface="Arial" panose="020B0604020202020204" pitchFamily="34" charset="0"/>
              </a:rPr>
              <a:t>Comments:</a:t>
            </a:r>
            <a:endParaRPr lang="en-US" sz="900" b="1" dirty="0">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FB29AF93-1453-684C-A42E-9B5E581AE8A5}"/>
              </a:ext>
            </a:extLst>
          </p:cNvPr>
          <p:cNvSpPr txBox="1"/>
          <p:nvPr/>
        </p:nvSpPr>
        <p:spPr>
          <a:xfrm>
            <a:off x="1641252" y="4428171"/>
            <a:ext cx="1170000" cy="1061829"/>
          </a:xfrm>
          <a:prstGeom prst="rect">
            <a:avLst/>
          </a:prstGeom>
          <a:noFill/>
        </p:spPr>
        <p:txBody>
          <a:bodyPr wrap="square" lIns="0" tIns="0" rIns="0" bIns="0" rtlCol="0" anchor="b">
            <a:spAutoFit/>
          </a:bodyPr>
          <a:lstStyle/>
          <a:p>
            <a:pPr>
              <a:spcAft>
                <a:spcPts val="600"/>
              </a:spcAft>
            </a:pPr>
            <a:r>
              <a:rPr lang="en-US" sz="900" b="1" dirty="0">
                <a:latin typeface="Arial" panose="020B0604020202020204" pitchFamily="34" charset="0"/>
                <a:cs typeface="Arial" panose="020B0604020202020204" pitchFamily="34" charset="0"/>
              </a:rPr>
              <a:t>Date: </a:t>
            </a:r>
          </a:p>
          <a:p>
            <a:pPr>
              <a:spcAft>
                <a:spcPts val="600"/>
              </a:spcAft>
            </a:pPr>
            <a:r>
              <a:rPr lang="en-US" sz="900" dirty="0">
                <a:latin typeface="Arial" panose="020B0604020202020204" pitchFamily="34" charset="0"/>
                <a:cs typeface="Arial" panose="020B0604020202020204" pitchFamily="34" charset="0"/>
              </a:rPr>
              <a:t>4 x blog articles </a:t>
            </a:r>
            <a:r>
              <a:rPr lang="en-US" sz="900" dirty="0" err="1">
                <a:latin typeface="Arial" panose="020B0604020202020204" pitchFamily="34" charset="0"/>
                <a:cs typeface="Arial" panose="020B0604020202020204" pitchFamily="34" charset="0"/>
              </a:rPr>
              <a:t>finalised</a:t>
            </a:r>
            <a:endParaRPr lang="en-US" sz="900" dirty="0">
              <a:latin typeface="Arial" panose="020B0604020202020204" pitchFamily="34" charset="0"/>
              <a:cs typeface="Arial" panose="020B0604020202020204" pitchFamily="34" charset="0"/>
            </a:endParaRPr>
          </a:p>
          <a:p>
            <a:pPr>
              <a:spcAft>
                <a:spcPts val="600"/>
              </a:spcAft>
            </a:pPr>
            <a:r>
              <a:rPr lang="en-US" sz="900" b="1" dirty="0">
                <a:latin typeface="Arial" panose="020B0604020202020204" pitchFamily="34" charset="0"/>
                <a:cs typeface="Arial" panose="020B0604020202020204" pitchFamily="34" charset="0"/>
              </a:rPr>
              <a:t>Action: </a:t>
            </a:r>
            <a:r>
              <a:rPr lang="en-US" sz="900" dirty="0">
                <a:latin typeface="Arial" panose="020B0604020202020204" pitchFamily="34" charset="0"/>
                <a:cs typeface="Arial" panose="020B0604020202020204" pitchFamily="34" charset="0"/>
              </a:rPr>
              <a:t>Upload to website </a:t>
            </a:r>
          </a:p>
          <a:p>
            <a:pPr>
              <a:spcAft>
                <a:spcPts val="600"/>
              </a:spcAft>
            </a:pPr>
            <a:r>
              <a:rPr lang="en-US" sz="900" b="1" dirty="0">
                <a:latin typeface="Arial" panose="020B0604020202020204" pitchFamily="34" charset="0"/>
                <a:cs typeface="Arial" panose="020B0604020202020204" pitchFamily="34" charset="0"/>
              </a:rPr>
              <a:t>Comments: </a:t>
            </a:r>
            <a:r>
              <a:rPr lang="en-US" sz="900" dirty="0">
                <a:latin typeface="Arial" panose="020B0604020202020204" pitchFamily="34" charset="0"/>
                <a:cs typeface="Arial" panose="020B0604020202020204" pitchFamily="34" charset="0"/>
              </a:rPr>
              <a:t>N/A</a:t>
            </a:r>
          </a:p>
        </p:txBody>
      </p:sp>
      <p:sp>
        <p:nvSpPr>
          <p:cNvPr id="69" name="TextBox 68">
            <a:extLst>
              <a:ext uri="{FF2B5EF4-FFF2-40B4-BE49-F238E27FC236}">
                <a16:creationId xmlns:a16="http://schemas.microsoft.com/office/drawing/2014/main" id="{B397D0E1-6F83-8207-5689-0A1AD9A52E7F}"/>
              </a:ext>
            </a:extLst>
          </p:cNvPr>
          <p:cNvSpPr txBox="1"/>
          <p:nvPr/>
        </p:nvSpPr>
        <p:spPr>
          <a:xfrm>
            <a:off x="3261251" y="4428171"/>
            <a:ext cx="1170000" cy="1061829"/>
          </a:xfrm>
          <a:prstGeom prst="rect">
            <a:avLst/>
          </a:prstGeom>
          <a:noFill/>
        </p:spPr>
        <p:txBody>
          <a:bodyPr wrap="square" lIns="0" tIns="0" rIns="0" bIns="0" rtlCol="0" anchor="b">
            <a:spAutoFit/>
          </a:bodyPr>
          <a:lstStyle/>
          <a:p>
            <a:pPr>
              <a:spcAft>
                <a:spcPts val="600"/>
              </a:spcAft>
            </a:pPr>
            <a:r>
              <a:rPr lang="en-AU" sz="900" b="1" dirty="0">
                <a:latin typeface="Arial" panose="020B0604020202020204" pitchFamily="34" charset="0"/>
                <a:cs typeface="Arial" panose="020B0604020202020204" pitchFamily="34" charset="0"/>
              </a:rPr>
              <a:t>Date: </a:t>
            </a:r>
          </a:p>
          <a:p>
            <a:pPr>
              <a:spcAft>
                <a:spcPts val="600"/>
              </a:spcAft>
            </a:pPr>
            <a:r>
              <a:rPr lang="en-AU" sz="900" dirty="0">
                <a:latin typeface="Arial" panose="020B0604020202020204" pitchFamily="34" charset="0"/>
                <a:cs typeface="Arial" panose="020B0604020202020204" pitchFamily="34" charset="0"/>
              </a:rPr>
              <a:t>Edited videos due</a:t>
            </a:r>
          </a:p>
          <a:p>
            <a:pPr>
              <a:spcAft>
                <a:spcPts val="600"/>
              </a:spcAft>
            </a:pPr>
            <a:r>
              <a:rPr lang="en-AU" sz="900" b="1" dirty="0">
                <a:latin typeface="Arial" panose="020B0604020202020204" pitchFamily="34" charset="0"/>
                <a:cs typeface="Arial" panose="020B0604020202020204" pitchFamily="34" charset="0"/>
              </a:rPr>
              <a:t>Action: </a:t>
            </a:r>
            <a:r>
              <a:rPr lang="en-AU" sz="900" dirty="0">
                <a:latin typeface="Arial" panose="020B0604020202020204" pitchFamily="34" charset="0"/>
                <a:cs typeface="Arial" panose="020B0604020202020204" pitchFamily="34" charset="0"/>
              </a:rPr>
              <a:t>Review &amp; upload to YouTube</a:t>
            </a:r>
          </a:p>
          <a:p>
            <a:pPr>
              <a:spcAft>
                <a:spcPts val="600"/>
              </a:spcAft>
            </a:pPr>
            <a:r>
              <a:rPr lang="en-AU" sz="900" b="1" dirty="0">
                <a:latin typeface="Arial" panose="020B0604020202020204" pitchFamily="34" charset="0"/>
                <a:cs typeface="Arial" panose="020B0604020202020204" pitchFamily="34" charset="0"/>
              </a:rPr>
              <a:t>Comments: </a:t>
            </a:r>
            <a:r>
              <a:rPr lang="en-AU" sz="900" dirty="0">
                <a:latin typeface="Arial" panose="020B0604020202020204" pitchFamily="34" charset="0"/>
                <a:cs typeface="Arial" panose="020B0604020202020204" pitchFamily="34" charset="0"/>
              </a:rPr>
              <a:t>Schedule video social posts </a:t>
            </a:r>
            <a:endParaRPr lang="en-US" sz="900" dirty="0">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90C4C122-D023-C795-5F6C-64C19F54CD48}"/>
              </a:ext>
            </a:extLst>
          </p:cNvPr>
          <p:cNvSpPr txBox="1"/>
          <p:nvPr/>
        </p:nvSpPr>
        <p:spPr>
          <a:xfrm>
            <a:off x="4881250" y="4920613"/>
            <a:ext cx="1170000" cy="569387"/>
          </a:xfrm>
          <a:prstGeom prst="rect">
            <a:avLst/>
          </a:prstGeom>
          <a:noFill/>
        </p:spPr>
        <p:txBody>
          <a:bodyPr wrap="square" lIns="0" tIns="0" rIns="0" bIns="0" rtlCol="0" anchor="b">
            <a:spAutoFit/>
          </a:bodyPr>
          <a:lstStyle/>
          <a:p>
            <a:pPr>
              <a:spcAft>
                <a:spcPts val="600"/>
              </a:spcAft>
            </a:pPr>
            <a:r>
              <a:rPr lang="en-AU" sz="900" b="1" dirty="0">
                <a:latin typeface="Arial" panose="020B0604020202020204" pitchFamily="34" charset="0"/>
                <a:cs typeface="Arial" panose="020B0604020202020204" pitchFamily="34" charset="0"/>
              </a:rPr>
              <a:t>Date: </a:t>
            </a:r>
          </a:p>
          <a:p>
            <a:pPr>
              <a:spcAft>
                <a:spcPts val="600"/>
              </a:spcAft>
            </a:pPr>
            <a:r>
              <a:rPr lang="en-AU" sz="900" b="1" dirty="0">
                <a:latin typeface="Arial" panose="020B0604020202020204" pitchFamily="34" charset="0"/>
                <a:cs typeface="Arial" panose="020B0604020202020204" pitchFamily="34" charset="0"/>
              </a:rPr>
              <a:t>Action:</a:t>
            </a:r>
          </a:p>
          <a:p>
            <a:pPr>
              <a:spcAft>
                <a:spcPts val="600"/>
              </a:spcAft>
            </a:pPr>
            <a:r>
              <a:rPr lang="en-AU" sz="900" b="1" dirty="0">
                <a:latin typeface="Arial" panose="020B0604020202020204" pitchFamily="34" charset="0"/>
                <a:cs typeface="Arial" panose="020B0604020202020204" pitchFamily="34" charset="0"/>
              </a:rPr>
              <a:t>Comments:</a:t>
            </a:r>
            <a:endParaRPr lang="en-US" sz="900" b="1" dirty="0">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8EBA4E5D-5831-50C5-72E4-05ED1E05EAF8}"/>
              </a:ext>
            </a:extLst>
          </p:cNvPr>
          <p:cNvSpPr txBox="1"/>
          <p:nvPr/>
        </p:nvSpPr>
        <p:spPr>
          <a:xfrm>
            <a:off x="6498000" y="4920613"/>
            <a:ext cx="1170000" cy="569387"/>
          </a:xfrm>
          <a:prstGeom prst="rect">
            <a:avLst/>
          </a:prstGeom>
          <a:noFill/>
        </p:spPr>
        <p:txBody>
          <a:bodyPr wrap="square" lIns="0" tIns="0" rIns="0" bIns="0" rtlCol="0" anchor="b">
            <a:spAutoFit/>
          </a:bodyPr>
          <a:lstStyle/>
          <a:p>
            <a:pPr>
              <a:spcAft>
                <a:spcPts val="600"/>
              </a:spcAft>
            </a:pPr>
            <a:r>
              <a:rPr lang="en-AU" sz="900" b="1" dirty="0">
                <a:latin typeface="Arial" panose="020B0604020202020204" pitchFamily="34" charset="0"/>
                <a:cs typeface="Arial" panose="020B0604020202020204" pitchFamily="34" charset="0"/>
              </a:rPr>
              <a:t>Date: </a:t>
            </a:r>
          </a:p>
          <a:p>
            <a:pPr>
              <a:spcAft>
                <a:spcPts val="600"/>
              </a:spcAft>
            </a:pPr>
            <a:r>
              <a:rPr lang="en-AU" sz="900" b="1" dirty="0">
                <a:latin typeface="Arial" panose="020B0604020202020204" pitchFamily="34" charset="0"/>
                <a:cs typeface="Arial" panose="020B0604020202020204" pitchFamily="34" charset="0"/>
              </a:rPr>
              <a:t>Action:</a:t>
            </a:r>
          </a:p>
          <a:p>
            <a:pPr>
              <a:spcAft>
                <a:spcPts val="600"/>
              </a:spcAft>
            </a:pPr>
            <a:r>
              <a:rPr lang="en-AU" sz="900" b="1" dirty="0">
                <a:latin typeface="Arial" panose="020B0604020202020204" pitchFamily="34" charset="0"/>
                <a:cs typeface="Arial" panose="020B0604020202020204" pitchFamily="34" charset="0"/>
              </a:rPr>
              <a:t>Comments:</a:t>
            </a:r>
            <a:endParaRPr lang="en-US" sz="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6030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9AAF171-1154-2F5C-D477-C844EC40A9BE}"/>
              </a:ext>
            </a:extLst>
          </p:cNvPr>
          <p:cNvSpPr/>
          <p:nvPr/>
        </p:nvSpPr>
        <p:spPr>
          <a:xfrm>
            <a:off x="648000" y="1368000"/>
            <a:ext cx="3637753" cy="4909036"/>
          </a:xfrm>
          <a:prstGeom prst="rect">
            <a:avLst/>
          </a:prstGeom>
        </p:spPr>
        <p:txBody>
          <a:bodyPr wrap="square" lIns="0" tIns="0" rIns="0" bIns="0" anchor="t">
            <a:spAutoFit/>
          </a:bodyPr>
          <a:lstStyle/>
          <a:p>
            <a:r>
              <a:rPr lang="en-AU" sz="1100" dirty="0">
                <a:effectLst/>
                <a:latin typeface="Arial" panose="020B0604020202020204" pitchFamily="34" charset="0"/>
                <a:ea typeface="Calibri" panose="020F0502020204030204" pitchFamily="34" charset="0"/>
                <a:cs typeface="Arial" panose="020B0604020202020204" pitchFamily="34" charset="0"/>
              </a:rPr>
              <a:t>Content marketing is not just for marketers. In fact, there are so many free or inexpensive tools available, it’s something that most business owners can undertake without breaking the budget. </a:t>
            </a:r>
          </a:p>
          <a:p>
            <a:r>
              <a:rPr lang="en-AU" sz="1100" dirty="0">
                <a:effectLst/>
                <a:latin typeface="Arial" panose="020B0604020202020204" pitchFamily="34" charset="0"/>
                <a:ea typeface="Calibri" panose="020F0502020204030204" pitchFamily="34" charset="0"/>
                <a:cs typeface="Arial" panose="020B0604020202020204" pitchFamily="34" charset="0"/>
              </a:rPr>
              <a:t> </a:t>
            </a:r>
          </a:p>
          <a:p>
            <a:r>
              <a:rPr lang="en-AU" sz="1100" dirty="0">
                <a:effectLst/>
                <a:latin typeface="Arial" panose="020B0604020202020204" pitchFamily="34" charset="0"/>
                <a:ea typeface="Calibri" panose="020F0502020204030204" pitchFamily="34" charset="0"/>
                <a:cs typeface="Arial" panose="020B0604020202020204" pitchFamily="34" charset="0"/>
              </a:rPr>
              <a:t>Here are just a few of the tools you can utilise when researching, planning and implementing your content marketing strategy: </a:t>
            </a:r>
          </a:p>
          <a:p>
            <a:r>
              <a:rPr lang="en-AU" sz="1100" dirty="0">
                <a:effectLst/>
                <a:latin typeface="Arial" panose="020B0604020202020204" pitchFamily="34" charset="0"/>
                <a:ea typeface="Calibri" panose="020F0502020204030204" pitchFamily="34" charset="0"/>
                <a:cs typeface="Arial" panose="020B0604020202020204" pitchFamily="34" charset="0"/>
              </a:rPr>
              <a:t> </a:t>
            </a:r>
          </a:p>
          <a:p>
            <a:r>
              <a:rPr lang="en-AU" sz="1100" b="1" dirty="0">
                <a:effectLst/>
                <a:latin typeface="Arial" panose="020B0604020202020204" pitchFamily="34" charset="0"/>
                <a:ea typeface="Calibri" panose="020F0502020204030204" pitchFamily="34" charset="0"/>
                <a:cs typeface="Arial" panose="020B0604020202020204" pitchFamily="34" charset="0"/>
              </a:rPr>
              <a:t>Keyword/phrase Research tools:</a:t>
            </a:r>
          </a:p>
          <a:p>
            <a:pPr marL="180000" indent="-180000">
              <a:buFont typeface="Arial" panose="020B0604020202020204" pitchFamily="34" charset="0"/>
              <a:buChar char="•"/>
            </a:pPr>
            <a:r>
              <a:rPr lang="en-AU" sz="1100" dirty="0">
                <a:effectLst/>
                <a:latin typeface="Arial" panose="020B0604020202020204" pitchFamily="34" charset="0"/>
                <a:ea typeface="Calibri" panose="020F0502020204030204" pitchFamily="34" charset="0"/>
                <a:cs typeface="Arial" panose="020B0604020202020204" pitchFamily="34" charset="0"/>
                <a:hlinkClick r:id="rId3"/>
              </a:rPr>
              <a:t>Keyword Generator</a:t>
            </a:r>
            <a:r>
              <a:rPr lang="en-AU" sz="1100" dirty="0">
                <a:effectLst/>
                <a:latin typeface="Arial" panose="020B0604020202020204" pitchFamily="34" charset="0"/>
                <a:ea typeface="Calibri" panose="020F0502020204030204" pitchFamily="34" charset="0"/>
                <a:cs typeface="Arial" panose="020B0604020202020204" pitchFamily="34" charset="0"/>
              </a:rPr>
              <a:t> for finding popular keyword ideas</a:t>
            </a:r>
          </a:p>
          <a:p>
            <a:pPr marL="180000" indent="-180000">
              <a:buFont typeface="Arial" panose="020B0604020202020204" pitchFamily="34" charset="0"/>
              <a:buChar char="•"/>
            </a:pPr>
            <a:r>
              <a:rPr lang="en-AU" sz="1100" dirty="0">
                <a:effectLst/>
                <a:latin typeface="Arial" panose="020B0604020202020204" pitchFamily="34" charset="0"/>
                <a:ea typeface="Calibri" panose="020F0502020204030204" pitchFamily="34" charset="0"/>
                <a:cs typeface="Arial" panose="020B0604020202020204" pitchFamily="34" charset="0"/>
                <a:hlinkClick r:id="rId4"/>
              </a:rPr>
              <a:t>Answer The Public</a:t>
            </a:r>
            <a:r>
              <a:rPr lang="en-AU" sz="1100" dirty="0">
                <a:effectLst/>
                <a:latin typeface="Arial" panose="020B0604020202020204" pitchFamily="34" charset="0"/>
                <a:ea typeface="Calibri" panose="020F0502020204030204" pitchFamily="34" charset="0"/>
                <a:cs typeface="Arial" panose="020B0604020202020204" pitchFamily="34" charset="0"/>
              </a:rPr>
              <a:t> for finding keywords phrased as questions  </a:t>
            </a:r>
          </a:p>
          <a:p>
            <a:pPr marL="180000" indent="-180000">
              <a:buFont typeface="Arial" panose="020B0604020202020204" pitchFamily="34" charset="0"/>
              <a:buChar char="•"/>
            </a:pPr>
            <a:r>
              <a:rPr lang="en-AU" sz="1100" dirty="0">
                <a:effectLst/>
                <a:latin typeface="Arial" panose="020B0604020202020204" pitchFamily="34" charset="0"/>
                <a:ea typeface="Calibri" panose="020F0502020204030204" pitchFamily="34" charset="0"/>
                <a:cs typeface="Arial" panose="020B0604020202020204" pitchFamily="34" charset="0"/>
                <a:hlinkClick r:id="rId5"/>
              </a:rPr>
              <a:t>ChatGPT</a:t>
            </a:r>
            <a:r>
              <a:rPr lang="en-AU" sz="1100" dirty="0">
                <a:latin typeface="Arial" panose="020B0604020202020204" pitchFamily="34" charset="0"/>
                <a:ea typeface="Calibri" panose="020F0502020204030204" pitchFamily="34" charset="0"/>
                <a:cs typeface="Arial" panose="020B0604020202020204" pitchFamily="34" charset="0"/>
              </a:rPr>
              <a:t> </a:t>
            </a:r>
            <a:r>
              <a:rPr lang="en-AU" sz="1100" dirty="0">
                <a:effectLst/>
                <a:latin typeface="Arial" panose="020B0604020202020204" pitchFamily="34" charset="0"/>
                <a:ea typeface="Calibri" panose="020F0502020204030204" pitchFamily="34" charset="0"/>
                <a:cs typeface="Arial" panose="020B0604020202020204" pitchFamily="34" charset="0"/>
              </a:rPr>
              <a:t>for finding seed keyword ideas </a:t>
            </a:r>
          </a:p>
          <a:p>
            <a:pPr marL="180000" indent="-180000">
              <a:buFont typeface="Arial" panose="020B0604020202020204" pitchFamily="34" charset="0"/>
              <a:buChar char="•"/>
            </a:pPr>
            <a:r>
              <a:rPr lang="en-AU" sz="1100" dirty="0">
                <a:effectLst/>
                <a:latin typeface="Arial" panose="020B0604020202020204" pitchFamily="34" charset="0"/>
                <a:ea typeface="Calibri" panose="020F0502020204030204" pitchFamily="34" charset="0"/>
                <a:cs typeface="Arial" panose="020B0604020202020204" pitchFamily="34" charset="0"/>
                <a:hlinkClick r:id="rId6"/>
              </a:rPr>
              <a:t>Ahrefs Webmaster Tools</a:t>
            </a:r>
            <a:r>
              <a:rPr lang="en-AU" sz="1100" dirty="0">
                <a:effectLst/>
                <a:latin typeface="Arial" panose="020B0604020202020204" pitchFamily="34" charset="0"/>
                <a:ea typeface="Calibri" panose="020F0502020204030204" pitchFamily="34" charset="0"/>
                <a:cs typeface="Arial" panose="020B0604020202020204" pitchFamily="34" charset="0"/>
              </a:rPr>
              <a:t> for finding low-hanging keyword opportunities</a:t>
            </a:r>
          </a:p>
          <a:p>
            <a:pPr marL="180000" indent="-180000">
              <a:buFont typeface="Arial" panose="020B0604020202020204" pitchFamily="34" charset="0"/>
              <a:buChar char="•"/>
            </a:pPr>
            <a:r>
              <a:rPr lang="en-AU" sz="1100" dirty="0">
                <a:effectLst/>
                <a:latin typeface="Arial" panose="020B0604020202020204" pitchFamily="34" charset="0"/>
                <a:ea typeface="Calibri" panose="020F0502020204030204" pitchFamily="34" charset="0"/>
                <a:cs typeface="Arial" panose="020B0604020202020204" pitchFamily="34" charset="0"/>
                <a:hlinkClick r:id="rId7"/>
              </a:rPr>
              <a:t>Google Keyword Planner</a:t>
            </a:r>
            <a:r>
              <a:rPr lang="en-AU" sz="1100" dirty="0">
                <a:effectLst/>
                <a:latin typeface="Arial" panose="020B0604020202020204" pitchFamily="34" charset="0"/>
                <a:ea typeface="Calibri" panose="020F0502020204030204" pitchFamily="34" charset="0"/>
                <a:cs typeface="Arial" panose="020B0604020202020204" pitchFamily="34" charset="0"/>
              </a:rPr>
              <a:t> for finding related keywords</a:t>
            </a:r>
          </a:p>
          <a:p>
            <a:pPr marL="180000" indent="-180000">
              <a:buFont typeface="Arial" panose="020B0604020202020204" pitchFamily="34" charset="0"/>
              <a:buChar char="•"/>
            </a:pPr>
            <a:r>
              <a:rPr lang="en-AU" sz="1100" dirty="0">
                <a:effectLst/>
                <a:latin typeface="Arial" panose="020B0604020202020204" pitchFamily="34" charset="0"/>
                <a:ea typeface="Calibri" panose="020F0502020204030204" pitchFamily="34" charset="0"/>
                <a:cs typeface="Arial" panose="020B0604020202020204" pitchFamily="34" charset="0"/>
                <a:hlinkClick r:id="rId8"/>
              </a:rPr>
              <a:t>Google Search Console</a:t>
            </a:r>
            <a:r>
              <a:rPr lang="en-AU" sz="1100" dirty="0">
                <a:effectLst/>
                <a:latin typeface="Arial" panose="020B0604020202020204" pitchFamily="34" charset="0"/>
                <a:ea typeface="Calibri" panose="020F0502020204030204" pitchFamily="34" charset="0"/>
                <a:cs typeface="Arial" panose="020B0604020202020204" pitchFamily="34" charset="0"/>
              </a:rPr>
              <a:t> for finding declining keywords</a:t>
            </a:r>
          </a:p>
          <a:p>
            <a:pPr marL="180000" indent="-180000">
              <a:buFont typeface="Arial" panose="020B0604020202020204" pitchFamily="34" charset="0"/>
              <a:buChar char="•"/>
            </a:pPr>
            <a:r>
              <a:rPr lang="en-AU" sz="1100" dirty="0">
                <a:effectLst/>
                <a:latin typeface="Arial" panose="020B0604020202020204" pitchFamily="34" charset="0"/>
                <a:ea typeface="Calibri" panose="020F0502020204030204" pitchFamily="34" charset="0"/>
                <a:cs typeface="Arial" panose="020B0604020202020204" pitchFamily="34" charset="0"/>
                <a:hlinkClick r:id="rId9"/>
              </a:rPr>
              <a:t>Google Trends</a:t>
            </a:r>
            <a:r>
              <a:rPr lang="en-AU" sz="1100" dirty="0">
                <a:effectLst/>
                <a:latin typeface="Arial" panose="020B0604020202020204" pitchFamily="34" charset="0"/>
                <a:ea typeface="Calibri" panose="020F0502020204030204" pitchFamily="34" charset="0"/>
                <a:cs typeface="Arial" panose="020B0604020202020204" pitchFamily="34" charset="0"/>
              </a:rPr>
              <a:t> for finding breakout keywords</a:t>
            </a:r>
          </a:p>
          <a:p>
            <a:pPr marL="180000" indent="-180000">
              <a:buFont typeface="Arial" panose="020B0604020202020204" pitchFamily="34" charset="0"/>
              <a:buChar char="•"/>
            </a:pPr>
            <a:r>
              <a:rPr lang="en-AU" sz="1100" dirty="0">
                <a:effectLst/>
                <a:latin typeface="Arial" panose="020B0604020202020204" pitchFamily="34" charset="0"/>
                <a:ea typeface="Calibri" panose="020F0502020204030204" pitchFamily="34" charset="0"/>
                <a:cs typeface="Arial" panose="020B0604020202020204" pitchFamily="34" charset="0"/>
                <a:hlinkClick r:id="rId10"/>
              </a:rPr>
              <a:t>SERP Checker</a:t>
            </a:r>
            <a:r>
              <a:rPr lang="en-AU" sz="1100" dirty="0">
                <a:effectLst/>
                <a:latin typeface="Arial" panose="020B0604020202020204" pitchFamily="34" charset="0"/>
                <a:ea typeface="Calibri" panose="020F0502020204030204" pitchFamily="34" charset="0"/>
                <a:cs typeface="Arial" panose="020B0604020202020204" pitchFamily="34" charset="0"/>
              </a:rPr>
              <a:t> for analysing a keyword’s traffic potential.</a:t>
            </a:r>
          </a:p>
          <a:p>
            <a:pPr marL="216000" indent="-216000">
              <a:buFont typeface="Arial" panose="020B0604020202020204" pitchFamily="34" charset="0"/>
              <a:buChar char="•"/>
            </a:pPr>
            <a:endParaRPr lang="en-AU" sz="1100" b="1" dirty="0">
              <a:latin typeface="Arial" panose="020B0604020202020204" pitchFamily="34" charset="0"/>
              <a:ea typeface="Calibri" panose="020F0502020204030204" pitchFamily="34" charset="0"/>
              <a:cs typeface="Arial" panose="020B0604020202020204" pitchFamily="34" charset="0"/>
            </a:endParaRPr>
          </a:p>
          <a:p>
            <a:r>
              <a:rPr lang="en-AU" sz="1100" b="1" dirty="0">
                <a:effectLst/>
                <a:latin typeface="Arial" panose="020B0604020202020204" pitchFamily="34" charset="0"/>
                <a:ea typeface="Calibri" panose="020F0502020204030204" pitchFamily="34" charset="0"/>
                <a:cs typeface="Arial" panose="020B0604020202020204" pitchFamily="34" charset="0"/>
              </a:rPr>
              <a:t>Analytics &amp; Audience Profiling tools: </a:t>
            </a:r>
          </a:p>
          <a:p>
            <a:pPr marL="180000" indent="-180000">
              <a:buFont typeface="Arial" panose="020B0604020202020204" pitchFamily="34" charset="0"/>
              <a:buChar char="•"/>
            </a:pPr>
            <a:r>
              <a:rPr lang="en-AU" sz="1100" dirty="0">
                <a:effectLst/>
                <a:latin typeface="Arial" panose="020B0604020202020204" pitchFamily="34" charset="0"/>
                <a:ea typeface="Calibri" panose="020F0502020204030204" pitchFamily="34" charset="0"/>
                <a:cs typeface="Arial" panose="020B0604020202020204" pitchFamily="34" charset="0"/>
                <a:hlinkClick r:id="rId11"/>
              </a:rPr>
              <a:t>Google Analytics</a:t>
            </a:r>
            <a:endParaRPr lang="en-AU" sz="1100" dirty="0">
              <a:effectLst/>
              <a:latin typeface="Arial" panose="020B0604020202020204" pitchFamily="34" charset="0"/>
              <a:ea typeface="Calibri" panose="020F0502020204030204" pitchFamily="34" charset="0"/>
              <a:cs typeface="Arial" panose="020B0604020202020204" pitchFamily="34" charset="0"/>
            </a:endParaRPr>
          </a:p>
          <a:p>
            <a:pPr marL="180000" indent="-180000">
              <a:buFont typeface="Arial" panose="020B0604020202020204" pitchFamily="34" charset="0"/>
              <a:buChar char="•"/>
            </a:pPr>
            <a:r>
              <a:rPr lang="en-AU" sz="1100" dirty="0">
                <a:effectLst/>
                <a:latin typeface="Arial" panose="020B0604020202020204" pitchFamily="34" charset="0"/>
                <a:ea typeface="Calibri" panose="020F0502020204030204" pitchFamily="34" charset="0"/>
                <a:cs typeface="Arial" panose="020B0604020202020204" pitchFamily="34" charset="0"/>
                <a:hlinkClick r:id="rId9"/>
              </a:rPr>
              <a:t>Google Trends</a:t>
            </a:r>
            <a:endParaRPr lang="en-AU" sz="1100" dirty="0">
              <a:effectLst/>
              <a:latin typeface="Arial" panose="020B0604020202020204" pitchFamily="34" charset="0"/>
              <a:ea typeface="Calibri" panose="020F0502020204030204" pitchFamily="34" charset="0"/>
              <a:cs typeface="Arial" panose="020B0604020202020204" pitchFamily="34" charset="0"/>
            </a:endParaRPr>
          </a:p>
          <a:p>
            <a:pPr marL="180000" indent="-180000">
              <a:buFont typeface="Arial" panose="020B0604020202020204" pitchFamily="34" charset="0"/>
              <a:buChar char="•"/>
            </a:pPr>
            <a:r>
              <a:rPr lang="en-AU" sz="1100" dirty="0">
                <a:effectLst/>
                <a:latin typeface="Arial" panose="020B0604020202020204" pitchFamily="34" charset="0"/>
                <a:ea typeface="Calibri" panose="020F0502020204030204" pitchFamily="34" charset="0"/>
                <a:cs typeface="Arial" panose="020B0604020202020204" pitchFamily="34" charset="0"/>
                <a:hlinkClick r:id="rId12"/>
              </a:rPr>
              <a:t>Meta Business Suite </a:t>
            </a:r>
            <a:endParaRPr lang="en-AU" sz="1100" dirty="0">
              <a:effectLst/>
              <a:latin typeface="Arial" panose="020B0604020202020204" pitchFamily="34" charset="0"/>
              <a:ea typeface="Calibri" panose="020F0502020204030204" pitchFamily="34" charset="0"/>
              <a:cs typeface="Arial" panose="020B0604020202020204" pitchFamily="34" charset="0"/>
            </a:endParaRPr>
          </a:p>
          <a:p>
            <a:pPr marL="180000" indent="-180000">
              <a:buFont typeface="Arial" panose="020B0604020202020204" pitchFamily="34" charset="0"/>
              <a:buChar char="•"/>
            </a:pPr>
            <a:r>
              <a:rPr lang="en-AU" sz="1100" dirty="0">
                <a:effectLst/>
                <a:latin typeface="Arial" panose="020B0604020202020204" pitchFamily="34" charset="0"/>
                <a:ea typeface="Calibri" panose="020F0502020204030204" pitchFamily="34" charset="0"/>
                <a:cs typeface="Arial" panose="020B0604020202020204" pitchFamily="34" charset="0"/>
                <a:hlinkClick r:id="rId13"/>
              </a:rPr>
              <a:t>Instagram Insights</a:t>
            </a:r>
            <a:endParaRPr lang="en-AU" sz="1100" dirty="0">
              <a:effectLst/>
              <a:latin typeface="Arial" panose="020B0604020202020204" pitchFamily="34" charset="0"/>
              <a:ea typeface="Calibri" panose="020F0502020204030204" pitchFamily="34" charset="0"/>
              <a:cs typeface="Arial" panose="020B0604020202020204" pitchFamily="34" charset="0"/>
            </a:endParaRPr>
          </a:p>
          <a:p>
            <a:pPr marL="180000" indent="-180000">
              <a:buFont typeface="Arial" panose="020B0604020202020204" pitchFamily="34" charset="0"/>
              <a:buChar char="•"/>
            </a:pPr>
            <a:r>
              <a:rPr lang="en-AU" sz="1100" dirty="0">
                <a:effectLst/>
                <a:latin typeface="Arial" panose="020B0604020202020204" pitchFamily="34" charset="0"/>
                <a:ea typeface="Calibri" panose="020F0502020204030204" pitchFamily="34" charset="0"/>
                <a:cs typeface="Arial" panose="020B0604020202020204" pitchFamily="34" charset="0"/>
                <a:hlinkClick r:id="rId14"/>
              </a:rPr>
              <a:t>Facebook Page Insights</a:t>
            </a:r>
            <a:endParaRPr lang="en-AU"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17700FB7-672C-1531-6E12-A0099622A292}"/>
              </a:ext>
            </a:extLst>
          </p:cNvPr>
          <p:cNvSpPr/>
          <p:nvPr/>
        </p:nvSpPr>
        <p:spPr>
          <a:xfrm>
            <a:off x="144000" y="144000"/>
            <a:ext cx="8856000" cy="72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Rectangle 12">
            <a:extLst>
              <a:ext uri="{FF2B5EF4-FFF2-40B4-BE49-F238E27FC236}">
                <a16:creationId xmlns:a16="http://schemas.microsoft.com/office/drawing/2014/main" id="{7A08F711-4DA1-2B60-4172-0BFC62C95E4A}"/>
              </a:ext>
            </a:extLst>
          </p:cNvPr>
          <p:cNvSpPr/>
          <p:nvPr/>
        </p:nvSpPr>
        <p:spPr>
          <a:xfrm>
            <a:off x="396000" y="350112"/>
            <a:ext cx="5835280" cy="307777"/>
          </a:xfrm>
          <a:prstGeom prst="rect">
            <a:avLst/>
          </a:prstGeom>
        </p:spPr>
        <p:txBody>
          <a:bodyPr wrap="square" lIns="0" tIns="0" rIns="0" bIns="0" anchor="t">
            <a:spAutoFit/>
          </a:bodyPr>
          <a:lstStyle/>
          <a:p>
            <a:r>
              <a:rPr lang="en-AU" sz="2000" b="1" dirty="0">
                <a:latin typeface="Arial Black" panose="020B0604020202020204" pitchFamily="34" charset="0"/>
                <a:cs typeface="Arial Black" panose="020B0604020202020204" pitchFamily="34" charset="0"/>
              </a:rPr>
              <a:t>Content Marketing Tools.</a:t>
            </a:r>
          </a:p>
        </p:txBody>
      </p:sp>
      <p:sp>
        <p:nvSpPr>
          <p:cNvPr id="3" name="Rectangle 2">
            <a:extLst>
              <a:ext uri="{FF2B5EF4-FFF2-40B4-BE49-F238E27FC236}">
                <a16:creationId xmlns:a16="http://schemas.microsoft.com/office/drawing/2014/main" id="{D6CF04FF-04EC-3944-A70B-44FD084150D1}"/>
              </a:ext>
            </a:extLst>
          </p:cNvPr>
          <p:cNvSpPr/>
          <p:nvPr/>
        </p:nvSpPr>
        <p:spPr>
          <a:xfrm>
            <a:off x="4858249" y="5562000"/>
            <a:ext cx="3637753" cy="507831"/>
          </a:xfrm>
          <a:prstGeom prst="rect">
            <a:avLst/>
          </a:prstGeom>
        </p:spPr>
        <p:txBody>
          <a:bodyPr wrap="square" lIns="0" tIns="0" rIns="0" bIns="0" anchor="t">
            <a:spAutoFit/>
          </a:bodyPr>
          <a:lstStyle/>
          <a:p>
            <a:r>
              <a:rPr lang="en-AU" sz="1100" dirty="0">
                <a:effectLst/>
                <a:latin typeface="Arial" panose="020B0604020202020204" pitchFamily="34" charset="0"/>
                <a:ea typeface="Calibri" panose="020F0502020204030204" pitchFamily="34" charset="0"/>
                <a:cs typeface="Arial" panose="020B0604020202020204" pitchFamily="34" charset="0"/>
              </a:rPr>
              <a:t>Want to know more about how to get content working </a:t>
            </a:r>
            <a:br>
              <a:rPr lang="en-AU" sz="1100" dirty="0">
                <a:effectLst/>
                <a:latin typeface="Arial" panose="020B0604020202020204" pitchFamily="34" charset="0"/>
                <a:ea typeface="Calibri" panose="020F0502020204030204" pitchFamily="34" charset="0"/>
                <a:cs typeface="Arial" panose="020B0604020202020204" pitchFamily="34" charset="0"/>
              </a:rPr>
            </a:br>
            <a:r>
              <a:rPr lang="en-AU" sz="1100" dirty="0">
                <a:effectLst/>
                <a:latin typeface="Arial" panose="020B0604020202020204" pitchFamily="34" charset="0"/>
                <a:ea typeface="Calibri" panose="020F0502020204030204" pitchFamily="34" charset="0"/>
                <a:cs typeface="Arial" panose="020B0604020202020204" pitchFamily="34" charset="0"/>
              </a:rPr>
              <a:t>for your business? Visit </a:t>
            </a:r>
            <a:r>
              <a:rPr lang="en-AU" sz="1100" b="1" dirty="0">
                <a:effectLst/>
                <a:latin typeface="Arial" panose="020B0604020202020204" pitchFamily="34" charset="0"/>
                <a:ea typeface="Calibri" panose="020F0502020204030204" pitchFamily="34" charset="0"/>
                <a:cs typeface="Arial" panose="020B0604020202020204" pitchFamily="34" charset="0"/>
              </a:rPr>
              <a:t>Yellow Pages’ </a:t>
            </a:r>
            <a:r>
              <a:rPr lang="en-AU" sz="1100" dirty="0">
                <a:effectLst/>
                <a:latin typeface="Arial" panose="020B0604020202020204" pitchFamily="34" charset="0"/>
                <a:ea typeface="Calibri" panose="020F0502020204030204" pitchFamily="34" charset="0"/>
                <a:cs typeface="Arial" panose="020B0604020202020204" pitchFamily="34" charset="0"/>
                <a:hlinkClick r:id="rId15"/>
              </a:rPr>
              <a:t>Business Hub</a:t>
            </a:r>
            <a:r>
              <a:rPr lang="en-AU" sz="1100" dirty="0">
                <a:effectLst/>
                <a:latin typeface="Arial" panose="020B0604020202020204" pitchFamily="34" charset="0"/>
                <a:ea typeface="Calibri" panose="020F0502020204030204" pitchFamily="34" charset="0"/>
                <a:cs typeface="Arial" panose="020B0604020202020204" pitchFamily="34" charset="0"/>
              </a:rPr>
              <a:t> to find out. </a:t>
            </a:r>
            <a:endParaRPr lang="en-IT" sz="1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26DD4AE-1371-AA32-9542-2E7BB37A55B4}"/>
              </a:ext>
            </a:extLst>
          </p:cNvPr>
          <p:cNvPicPr>
            <a:picLocks noChangeAspect="1"/>
          </p:cNvPicPr>
          <p:nvPr/>
        </p:nvPicPr>
        <p:blipFill rotWithShape="1">
          <a:blip r:embed="rId16"/>
          <a:srcRect l="1330" r="1424" b="13104"/>
          <a:stretch/>
        </p:blipFill>
        <p:spPr>
          <a:xfrm>
            <a:off x="4856495" y="1368000"/>
            <a:ext cx="3637754" cy="4051494"/>
          </a:xfrm>
          <a:prstGeom prst="rect">
            <a:avLst/>
          </a:prstGeom>
        </p:spPr>
      </p:pic>
    </p:spTree>
    <p:extLst>
      <p:ext uri="{BB962C8B-B14F-4D97-AF65-F5344CB8AC3E}">
        <p14:creationId xmlns:p14="http://schemas.microsoft.com/office/powerpoint/2010/main" val="292125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0"/>
          <p:cNvSpPr txBox="1"/>
          <p:nvPr/>
        </p:nvSpPr>
        <p:spPr>
          <a:xfrm>
            <a:off x="792000" y="792000"/>
            <a:ext cx="5400000" cy="2705292"/>
          </a:xfrm>
          <a:prstGeom prst="rect">
            <a:avLst/>
          </a:prstGeom>
        </p:spPr>
        <p:txBody>
          <a:bodyPr vert="horz" wrap="square" lIns="0" tIns="0" rIns="0" bIns="0" rtlCol="0">
            <a:spAutoFit/>
          </a:bodyPr>
          <a:lstStyle/>
          <a:p>
            <a:pPr>
              <a:lnSpc>
                <a:spcPts val="7000"/>
              </a:lnSpc>
            </a:pPr>
            <a:r>
              <a:rPr lang="en-AU" sz="7000" spc="-150" dirty="0">
                <a:latin typeface="Arial Black" panose="020B0604020202020204" pitchFamily="34" charset="0"/>
                <a:ea typeface="Archivo Black" charset="0"/>
                <a:cs typeface="Arial Black" panose="020B0604020202020204" pitchFamily="34" charset="0"/>
              </a:rPr>
              <a:t>Content marketing</a:t>
            </a:r>
          </a:p>
          <a:p>
            <a:pPr>
              <a:lnSpc>
                <a:spcPts val="7000"/>
              </a:lnSpc>
            </a:pPr>
            <a:r>
              <a:rPr lang="en-AU" sz="7000" spc="-150" dirty="0">
                <a:latin typeface="Arial Black" panose="020B0604020202020204" pitchFamily="34" charset="0"/>
                <a:ea typeface="Archivo Black" charset="0"/>
                <a:cs typeface="Arial Black" panose="020B0604020202020204" pitchFamily="34" charset="0"/>
              </a:rPr>
              <a:t>strategy.</a:t>
            </a:r>
          </a:p>
        </p:txBody>
      </p:sp>
      <p:sp>
        <p:nvSpPr>
          <p:cNvPr id="15" name="object 11"/>
          <p:cNvSpPr txBox="1"/>
          <p:nvPr/>
        </p:nvSpPr>
        <p:spPr>
          <a:xfrm>
            <a:off x="-732000" y="5868001"/>
            <a:ext cx="4406999" cy="246221"/>
          </a:xfrm>
          <a:prstGeom prst="rect">
            <a:avLst/>
          </a:prstGeom>
        </p:spPr>
        <p:txBody>
          <a:bodyPr vert="horz" wrap="square" lIns="0" tIns="0" rIns="0" bIns="0" rtlCol="0" anchor="t">
            <a:spAutoFit/>
          </a:bodyPr>
          <a:lstStyle/>
          <a:p>
            <a:endParaRPr lang="en-US" sz="1600" dirty="0">
              <a:latin typeface="Archivo" charset="0"/>
              <a:ea typeface="Archivo" charset="0"/>
              <a:cs typeface="Archivo" charset="0"/>
            </a:endParaRPr>
          </a:p>
        </p:txBody>
      </p:sp>
      <p:sp>
        <p:nvSpPr>
          <p:cNvPr id="2" name="Rectangle 1">
            <a:extLst>
              <a:ext uri="{FF2B5EF4-FFF2-40B4-BE49-F238E27FC236}">
                <a16:creationId xmlns:a16="http://schemas.microsoft.com/office/drawing/2014/main" id="{6FA87205-059B-730A-672A-0948D80E4300}"/>
              </a:ext>
            </a:extLst>
          </p:cNvPr>
          <p:cNvSpPr/>
          <p:nvPr/>
        </p:nvSpPr>
        <p:spPr>
          <a:xfrm>
            <a:off x="5840151" y="5714112"/>
            <a:ext cx="2490075" cy="276999"/>
          </a:xfrm>
          <a:prstGeom prst="rect">
            <a:avLst/>
          </a:prstGeom>
        </p:spPr>
        <p:txBody>
          <a:bodyPr wrap="square" lIns="0" tIns="0" rIns="0" bIns="0" anchor="t">
            <a:spAutoFit/>
          </a:bodyPr>
          <a:lstStyle/>
          <a:p>
            <a:pPr algn="ctr"/>
            <a:r>
              <a:rPr lang="en-AU" sz="1800" dirty="0">
                <a:effectLst/>
                <a:latin typeface="Arial" panose="020B0604020202020204" pitchFamily="34" charset="0"/>
                <a:ea typeface="Calibri" panose="020F0502020204030204" pitchFamily="34" charset="0"/>
                <a:cs typeface="Arial" panose="020B0604020202020204" pitchFamily="34" charset="0"/>
              </a:rPr>
              <a:t>[Insert your logo]</a:t>
            </a:r>
            <a:endParaRPr lang="en-IT"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FFD72A4-A396-FF0F-68E4-50E893CA7C1B}"/>
              </a:ext>
            </a:extLst>
          </p:cNvPr>
          <p:cNvSpPr/>
          <p:nvPr/>
        </p:nvSpPr>
        <p:spPr>
          <a:xfrm>
            <a:off x="792000" y="3780000"/>
            <a:ext cx="2490075" cy="430887"/>
          </a:xfrm>
          <a:prstGeom prst="rect">
            <a:avLst/>
          </a:prstGeom>
        </p:spPr>
        <p:txBody>
          <a:bodyPr wrap="square" lIns="0" tIns="0" rIns="0" bIns="0" anchor="t">
            <a:spAutoFit/>
          </a:bodyPr>
          <a:lstStyle/>
          <a:p>
            <a:r>
              <a:rPr lang="en-AU" sz="2800" dirty="0">
                <a:effectLst/>
                <a:latin typeface="Arial Black" panose="020B0604020202020204" pitchFamily="34" charset="0"/>
                <a:ea typeface="Calibri" panose="020F0502020204030204" pitchFamily="34" charset="0"/>
                <a:cs typeface="Arial Black" panose="020B0604020202020204" pitchFamily="34" charset="0"/>
              </a:rPr>
              <a:t>[Date: M/Y]</a:t>
            </a:r>
            <a:endParaRPr lang="en-IT" sz="2800" dirty="0">
              <a:effectLst/>
              <a:latin typeface="Arial Black" panose="020B0604020202020204" pitchFamily="34" charset="0"/>
              <a:ea typeface="Calibri" panose="020F0502020204030204" pitchFamily="34" charset="0"/>
              <a:cs typeface="Arial Black" panose="020B0604020202020204" pitchFamily="34" charset="0"/>
            </a:endParaRPr>
          </a:p>
        </p:txBody>
      </p:sp>
    </p:spTree>
    <p:extLst>
      <p:ext uri="{BB962C8B-B14F-4D97-AF65-F5344CB8AC3E}">
        <p14:creationId xmlns:p14="http://schemas.microsoft.com/office/powerpoint/2010/main" val="473802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D116B-3B1E-AF1D-B762-6D8F2AD7861A}"/>
              </a:ext>
            </a:extLst>
          </p:cNvPr>
          <p:cNvPicPr>
            <a:picLocks noChangeAspect="1"/>
          </p:cNvPicPr>
          <p:nvPr/>
        </p:nvPicPr>
        <p:blipFill>
          <a:blip r:embed="rId3"/>
          <a:stretch>
            <a:fillRect/>
          </a:stretch>
        </p:blipFill>
        <p:spPr>
          <a:xfrm>
            <a:off x="4858510" y="1367999"/>
            <a:ext cx="3637490" cy="4504133"/>
          </a:xfrm>
          <a:prstGeom prst="rect">
            <a:avLst/>
          </a:prstGeom>
        </p:spPr>
      </p:pic>
      <p:sp>
        <p:nvSpPr>
          <p:cNvPr id="22" name="Rectangle 21">
            <a:extLst>
              <a:ext uri="{FF2B5EF4-FFF2-40B4-BE49-F238E27FC236}">
                <a16:creationId xmlns:a16="http://schemas.microsoft.com/office/drawing/2014/main" id="{FF7A7883-084A-D548-915C-1A05F1B30F8F}"/>
              </a:ext>
            </a:extLst>
          </p:cNvPr>
          <p:cNvSpPr/>
          <p:nvPr/>
        </p:nvSpPr>
        <p:spPr>
          <a:xfrm>
            <a:off x="144000" y="151495"/>
            <a:ext cx="8856000" cy="72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8" name="Rectangle 27">
            <a:extLst>
              <a:ext uri="{FF2B5EF4-FFF2-40B4-BE49-F238E27FC236}">
                <a16:creationId xmlns:a16="http://schemas.microsoft.com/office/drawing/2014/main" id="{F9CE119B-0A64-D942-8931-311BBD15D042}"/>
              </a:ext>
            </a:extLst>
          </p:cNvPr>
          <p:cNvSpPr/>
          <p:nvPr/>
        </p:nvSpPr>
        <p:spPr>
          <a:xfrm>
            <a:off x="396000" y="350112"/>
            <a:ext cx="5835280" cy="307777"/>
          </a:xfrm>
          <a:prstGeom prst="rect">
            <a:avLst/>
          </a:prstGeom>
        </p:spPr>
        <p:txBody>
          <a:bodyPr wrap="square" lIns="0" tIns="0" rIns="0" bIns="0" anchor="t">
            <a:spAutoFit/>
          </a:bodyPr>
          <a:lstStyle/>
          <a:p>
            <a:r>
              <a:rPr lang="en-AU" sz="2000" b="1" dirty="0">
                <a:latin typeface="Arial Black" panose="020B0604020202020204" pitchFamily="34" charset="0"/>
                <a:cs typeface="Arial Black" panose="020B0604020202020204" pitchFamily="34" charset="0"/>
              </a:rPr>
              <a:t>Business Profile &amp; Objectives.</a:t>
            </a:r>
          </a:p>
        </p:txBody>
      </p:sp>
      <p:sp>
        <p:nvSpPr>
          <p:cNvPr id="4" name="Rectangle 3">
            <a:extLst>
              <a:ext uri="{FF2B5EF4-FFF2-40B4-BE49-F238E27FC236}">
                <a16:creationId xmlns:a16="http://schemas.microsoft.com/office/drawing/2014/main" id="{CC08B8DC-57AF-6E88-E2FB-CFC03870C43B}"/>
              </a:ext>
            </a:extLst>
          </p:cNvPr>
          <p:cNvSpPr/>
          <p:nvPr/>
        </p:nvSpPr>
        <p:spPr>
          <a:xfrm>
            <a:off x="648000" y="1367999"/>
            <a:ext cx="3637281" cy="2585323"/>
          </a:xfrm>
          <a:prstGeom prst="rect">
            <a:avLst/>
          </a:prstGeom>
        </p:spPr>
        <p:txBody>
          <a:bodyPr wrap="square" lIns="0" tIns="0" rIns="0" bIns="0" anchor="t">
            <a:spAutoFit/>
          </a:bodyPr>
          <a:lstStyle/>
          <a:p>
            <a:r>
              <a:rPr lang="en-AU" sz="1100" dirty="0">
                <a:latin typeface="Arial" panose="020B0604020202020204" pitchFamily="34" charset="0"/>
                <a:cs typeface="Arial" panose="020B0604020202020204" pitchFamily="34" charset="0"/>
              </a:rPr>
              <a:t>Briefly outline the nature of your business, what products and/or services you offer and list the main objectives you hope to achieve with your content marketing.</a:t>
            </a: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Example:</a:t>
            </a:r>
          </a:p>
          <a:p>
            <a:endParaRPr lang="en-GB" sz="1100" dirty="0">
              <a:latin typeface="Arial" panose="020B0604020202020204" pitchFamily="34" charset="0"/>
              <a:cs typeface="Arial" panose="020B0604020202020204" pitchFamily="34" charset="0"/>
            </a:endParaRPr>
          </a:p>
          <a:p>
            <a:pPr>
              <a:spcAft>
                <a:spcPts val="600"/>
              </a:spcAft>
            </a:pPr>
            <a:r>
              <a:rPr lang="en-GB" sz="1100" b="1" dirty="0">
                <a:latin typeface="Arial" panose="020B0604020202020204" pitchFamily="34" charset="0"/>
                <a:cs typeface="Arial" panose="020B0604020202020204" pitchFamily="34" charset="0"/>
              </a:rPr>
              <a:t>Objectives:</a:t>
            </a:r>
          </a:p>
          <a:p>
            <a:pPr marL="216000" indent="-216000">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To expand the business into [locations/s]</a:t>
            </a:r>
          </a:p>
          <a:p>
            <a:pPr marL="216000" indent="-216000">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To grow our follower base on [social media platform/s]</a:t>
            </a:r>
          </a:p>
          <a:p>
            <a:pPr marL="216000" indent="-216000">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To target a younger demographic with our [products/services]</a:t>
            </a:r>
          </a:p>
          <a:p>
            <a:pPr marL="216000" indent="-216000">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To grow our brand’s presence online </a:t>
            </a:r>
          </a:p>
          <a:p>
            <a:pPr marL="216000" indent="-216000">
              <a:buFont typeface="Arial" panose="020B0604020202020204" pitchFamily="34" charset="0"/>
              <a:buChar char="•"/>
            </a:pPr>
            <a:r>
              <a:rPr lang="en-GB" sz="1100" dirty="0">
                <a:latin typeface="Arial" panose="020B0604020202020204" pitchFamily="34" charset="0"/>
                <a:cs typeface="Arial" panose="020B0604020202020204" pitchFamily="34" charset="0"/>
              </a:rPr>
              <a:t>Etc. </a:t>
            </a:r>
          </a:p>
        </p:txBody>
      </p:sp>
    </p:spTree>
    <p:extLst>
      <p:ext uri="{BB962C8B-B14F-4D97-AF65-F5344CB8AC3E}">
        <p14:creationId xmlns:p14="http://schemas.microsoft.com/office/powerpoint/2010/main" val="888942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EAA80D-D620-9547-2F63-43B113DE14F8}"/>
              </a:ext>
            </a:extLst>
          </p:cNvPr>
          <p:cNvPicPr>
            <a:picLocks noChangeAspect="1"/>
          </p:cNvPicPr>
          <p:nvPr/>
        </p:nvPicPr>
        <p:blipFill>
          <a:blip r:embed="rId3"/>
          <a:stretch>
            <a:fillRect/>
          </a:stretch>
        </p:blipFill>
        <p:spPr>
          <a:xfrm>
            <a:off x="4858511" y="1367035"/>
            <a:ext cx="3637489" cy="4504131"/>
          </a:xfrm>
          <a:prstGeom prst="rect">
            <a:avLst/>
          </a:prstGeom>
        </p:spPr>
      </p:pic>
      <p:sp>
        <p:nvSpPr>
          <p:cNvPr id="19" name="Rectangle 18">
            <a:extLst>
              <a:ext uri="{FF2B5EF4-FFF2-40B4-BE49-F238E27FC236}">
                <a16:creationId xmlns:a16="http://schemas.microsoft.com/office/drawing/2014/main" id="{CE6B7769-EAAE-E6C6-6B4B-DB800A594478}"/>
              </a:ext>
            </a:extLst>
          </p:cNvPr>
          <p:cNvSpPr/>
          <p:nvPr/>
        </p:nvSpPr>
        <p:spPr>
          <a:xfrm>
            <a:off x="648000" y="1367035"/>
            <a:ext cx="3599999" cy="846386"/>
          </a:xfrm>
          <a:prstGeom prst="rect">
            <a:avLst/>
          </a:prstGeom>
        </p:spPr>
        <p:txBody>
          <a:bodyPr wrap="square" lIns="0" tIns="0" rIns="0" bIns="0" anchor="t">
            <a:spAutoFit/>
          </a:bodyPr>
          <a:lstStyle/>
          <a:p>
            <a:r>
              <a:rPr lang="en-AU" sz="1100" dirty="0">
                <a:latin typeface="Arial" panose="020B0604020202020204" pitchFamily="34" charset="0"/>
                <a:cs typeface="Arial" panose="020B0604020202020204" pitchFamily="34" charset="0"/>
              </a:rPr>
              <a:t>Detail the names, job titles and roles of the staff </a:t>
            </a:r>
            <a:br>
              <a:rPr lang="en-AU" sz="1100" dirty="0">
                <a:latin typeface="Arial" panose="020B0604020202020204" pitchFamily="34" charset="0"/>
                <a:cs typeface="Arial" panose="020B0604020202020204" pitchFamily="34" charset="0"/>
              </a:rPr>
            </a:br>
            <a:r>
              <a:rPr lang="en-AU" sz="1100" dirty="0">
                <a:latin typeface="Arial" panose="020B0604020202020204" pitchFamily="34" charset="0"/>
                <a:cs typeface="Arial" panose="020B0604020202020204" pitchFamily="34" charset="0"/>
              </a:rPr>
              <a:t>members who are going to be working on your content marketing strategy.</a:t>
            </a:r>
          </a:p>
          <a:p>
            <a:r>
              <a:rPr lang="en-AU" sz="1100" dirty="0">
                <a:latin typeface="Arial" panose="020B0604020202020204" pitchFamily="34" charset="0"/>
                <a:cs typeface="Arial" panose="020B0604020202020204" pitchFamily="34" charset="0"/>
              </a:rPr>
              <a:t> </a:t>
            </a:r>
          </a:p>
          <a:p>
            <a:r>
              <a:rPr lang="en-AU" sz="1100" b="1" dirty="0">
                <a:latin typeface="Arial" panose="020B0604020202020204" pitchFamily="34" charset="0"/>
                <a:cs typeface="Arial" panose="020B0604020202020204" pitchFamily="34" charset="0"/>
              </a:rPr>
              <a:t>Example:</a:t>
            </a:r>
          </a:p>
        </p:txBody>
      </p:sp>
      <p:sp>
        <p:nvSpPr>
          <p:cNvPr id="20" name="Rectangle 19">
            <a:extLst>
              <a:ext uri="{FF2B5EF4-FFF2-40B4-BE49-F238E27FC236}">
                <a16:creationId xmlns:a16="http://schemas.microsoft.com/office/drawing/2014/main" id="{96590CF6-C6BD-CEFB-3076-0885532E9B62}"/>
              </a:ext>
            </a:extLst>
          </p:cNvPr>
          <p:cNvSpPr/>
          <p:nvPr/>
        </p:nvSpPr>
        <p:spPr>
          <a:xfrm>
            <a:off x="144000" y="144000"/>
            <a:ext cx="8856000" cy="72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1" name="Rectangle 20">
            <a:extLst>
              <a:ext uri="{FF2B5EF4-FFF2-40B4-BE49-F238E27FC236}">
                <a16:creationId xmlns:a16="http://schemas.microsoft.com/office/drawing/2014/main" id="{735295ED-6AF6-C4D9-4B60-8822CF645339}"/>
              </a:ext>
            </a:extLst>
          </p:cNvPr>
          <p:cNvSpPr/>
          <p:nvPr/>
        </p:nvSpPr>
        <p:spPr>
          <a:xfrm>
            <a:off x="396000" y="350112"/>
            <a:ext cx="5835280" cy="307777"/>
          </a:xfrm>
          <a:prstGeom prst="rect">
            <a:avLst/>
          </a:prstGeom>
        </p:spPr>
        <p:txBody>
          <a:bodyPr wrap="square" lIns="0" tIns="0" rIns="0" bIns="0" anchor="t">
            <a:spAutoFit/>
          </a:bodyPr>
          <a:lstStyle/>
          <a:p>
            <a:r>
              <a:rPr lang="en-AU" sz="2000" b="1" dirty="0">
                <a:latin typeface="Arial Black" panose="020B0604020202020204" pitchFamily="34" charset="0"/>
                <a:cs typeface="Arial Black" panose="020B0604020202020204" pitchFamily="34" charset="0"/>
              </a:rPr>
              <a:t>The Team.</a:t>
            </a:r>
          </a:p>
        </p:txBody>
      </p:sp>
      <p:sp>
        <p:nvSpPr>
          <p:cNvPr id="7" name="Rectangle 6">
            <a:extLst>
              <a:ext uri="{FF2B5EF4-FFF2-40B4-BE49-F238E27FC236}">
                <a16:creationId xmlns:a16="http://schemas.microsoft.com/office/drawing/2014/main" id="{DE67C33A-0565-CE5F-C638-F1192162589F}"/>
              </a:ext>
            </a:extLst>
          </p:cNvPr>
          <p:cNvSpPr/>
          <p:nvPr/>
        </p:nvSpPr>
        <p:spPr>
          <a:xfrm>
            <a:off x="1260000" y="2628000"/>
            <a:ext cx="2175132" cy="436017"/>
          </a:xfrm>
          <a:prstGeom prst="rect">
            <a:avLst/>
          </a:prstGeom>
        </p:spPr>
        <p:txBody>
          <a:bodyPr wrap="square" lIns="0" tIns="0" rIns="0" bIns="0" anchor="t">
            <a:spAutoFit/>
          </a:bodyPr>
          <a:lstStyle/>
          <a:p>
            <a:pPr>
              <a:spcAft>
                <a:spcPts val="400"/>
              </a:spcAft>
            </a:pPr>
            <a:r>
              <a:rPr lang="en-AU" sz="1400" b="1" dirty="0">
                <a:latin typeface="Arial" panose="020B0604020202020204" pitchFamily="34" charset="0"/>
                <a:cs typeface="Arial" panose="020B0604020202020204" pitchFamily="34" charset="0"/>
              </a:rPr>
              <a:t>Joe Bloggs</a:t>
            </a:r>
          </a:p>
          <a:p>
            <a:pPr>
              <a:spcAft>
                <a:spcPts val="800"/>
              </a:spcAft>
            </a:pPr>
            <a:r>
              <a:rPr lang="en-AU" sz="1100" dirty="0">
                <a:latin typeface="Arial" panose="020B0604020202020204" pitchFamily="34" charset="0"/>
                <a:cs typeface="Arial" panose="020B0604020202020204" pitchFamily="34" charset="0"/>
              </a:rPr>
              <a:t>Project manager</a:t>
            </a:r>
          </a:p>
        </p:txBody>
      </p:sp>
      <p:sp>
        <p:nvSpPr>
          <p:cNvPr id="8" name="Rectangle 7">
            <a:extLst>
              <a:ext uri="{FF2B5EF4-FFF2-40B4-BE49-F238E27FC236}">
                <a16:creationId xmlns:a16="http://schemas.microsoft.com/office/drawing/2014/main" id="{C34A086C-085B-867A-476A-24112AC148A6}"/>
              </a:ext>
            </a:extLst>
          </p:cNvPr>
          <p:cNvSpPr/>
          <p:nvPr/>
        </p:nvSpPr>
        <p:spPr>
          <a:xfrm>
            <a:off x="647999" y="3240000"/>
            <a:ext cx="3599999" cy="507831"/>
          </a:xfrm>
          <a:prstGeom prst="rect">
            <a:avLst/>
          </a:prstGeom>
        </p:spPr>
        <p:txBody>
          <a:bodyPr wrap="square" lIns="0" tIns="0" rIns="0" bIns="0" anchor="t">
            <a:spAutoFit/>
          </a:bodyPr>
          <a:lstStyle/>
          <a:p>
            <a:r>
              <a:rPr lang="en-AU" sz="1100" b="1" dirty="0">
                <a:latin typeface="Arial" panose="020B0604020202020204" pitchFamily="34" charset="0"/>
                <a:cs typeface="Arial" panose="020B0604020202020204" pitchFamily="34" charset="0"/>
              </a:rPr>
              <a:t>Role: </a:t>
            </a:r>
            <a:r>
              <a:rPr lang="en-AU" sz="1100" dirty="0">
                <a:latin typeface="Arial" panose="020B0604020202020204" pitchFamily="34" charset="0"/>
                <a:cs typeface="Arial" panose="020B0604020202020204" pitchFamily="34" charset="0"/>
              </a:rPr>
              <a:t>To coordinate the design and implementation </a:t>
            </a:r>
            <a:br>
              <a:rPr lang="en-AU" sz="1100" dirty="0">
                <a:latin typeface="Arial" panose="020B0604020202020204" pitchFamily="34" charset="0"/>
                <a:cs typeface="Arial" panose="020B0604020202020204" pitchFamily="34" charset="0"/>
              </a:rPr>
            </a:br>
            <a:r>
              <a:rPr lang="en-AU" sz="1100" dirty="0">
                <a:latin typeface="Arial" panose="020B0604020202020204" pitchFamily="34" charset="0"/>
                <a:cs typeface="Arial" panose="020B0604020202020204" pitchFamily="34" charset="0"/>
              </a:rPr>
              <a:t>of the content marketing strategy, including organising weekly WIPs and presenting progress reports.</a:t>
            </a:r>
          </a:p>
        </p:txBody>
      </p:sp>
      <p:grpSp>
        <p:nvGrpSpPr>
          <p:cNvPr id="9" name="Group 8">
            <a:extLst>
              <a:ext uri="{FF2B5EF4-FFF2-40B4-BE49-F238E27FC236}">
                <a16:creationId xmlns:a16="http://schemas.microsoft.com/office/drawing/2014/main" id="{27121207-ED74-5088-7B7A-C4EAA22B3954}"/>
              </a:ext>
            </a:extLst>
          </p:cNvPr>
          <p:cNvGrpSpPr/>
          <p:nvPr/>
        </p:nvGrpSpPr>
        <p:grpSpPr>
          <a:xfrm>
            <a:off x="647999" y="2628000"/>
            <a:ext cx="468000" cy="468000"/>
            <a:chOff x="647999" y="2628000"/>
            <a:chExt cx="468000" cy="468000"/>
          </a:xfrm>
        </p:grpSpPr>
        <p:sp>
          <p:nvSpPr>
            <p:cNvPr id="5" name="Rounded Rectangle 4">
              <a:extLst>
                <a:ext uri="{FF2B5EF4-FFF2-40B4-BE49-F238E27FC236}">
                  <a16:creationId xmlns:a16="http://schemas.microsoft.com/office/drawing/2014/main" id="{33D6AEF2-1835-ED50-64EA-15DEF0D2D0F0}"/>
                </a:ext>
              </a:extLst>
            </p:cNvPr>
            <p:cNvSpPr>
              <a:spLocks noChangeAspect="1"/>
            </p:cNvSpPr>
            <p:nvPr/>
          </p:nvSpPr>
          <p:spPr>
            <a:xfrm>
              <a:off x="647999" y="2628000"/>
              <a:ext cx="468000" cy="468000"/>
            </a:xfrm>
            <a:prstGeom prst="round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dirty="0"/>
            </a:p>
          </p:txBody>
        </p:sp>
        <p:pic>
          <p:nvPicPr>
            <p:cNvPr id="3" name="Picture 2">
              <a:extLst>
                <a:ext uri="{FF2B5EF4-FFF2-40B4-BE49-F238E27FC236}">
                  <a16:creationId xmlns:a16="http://schemas.microsoft.com/office/drawing/2014/main" id="{34897085-54B0-1E10-60D6-DAED164C1C3F}"/>
                </a:ext>
              </a:extLst>
            </p:cNvPr>
            <p:cNvPicPr>
              <a:picLocks noChangeAspect="1"/>
            </p:cNvPicPr>
            <p:nvPr/>
          </p:nvPicPr>
          <p:blipFill>
            <a:blip r:embed="rId4"/>
            <a:stretch>
              <a:fillRect/>
            </a:stretch>
          </p:blipFill>
          <p:spPr>
            <a:xfrm>
              <a:off x="647999" y="2628000"/>
              <a:ext cx="468000" cy="468000"/>
            </a:xfrm>
            <a:prstGeom prst="rect">
              <a:avLst/>
            </a:prstGeom>
          </p:spPr>
        </p:pic>
      </p:grpSp>
    </p:spTree>
    <p:extLst>
      <p:ext uri="{BB962C8B-B14F-4D97-AF65-F5344CB8AC3E}">
        <p14:creationId xmlns:p14="http://schemas.microsoft.com/office/powerpoint/2010/main" val="39110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9D4D55E-60DA-CAC6-B19F-56188D0E8A09}"/>
              </a:ext>
            </a:extLst>
          </p:cNvPr>
          <p:cNvGrpSpPr/>
          <p:nvPr/>
        </p:nvGrpSpPr>
        <p:grpSpPr>
          <a:xfrm>
            <a:off x="647999" y="1774414"/>
            <a:ext cx="468000" cy="468000"/>
            <a:chOff x="647999" y="2628000"/>
            <a:chExt cx="468000" cy="468000"/>
          </a:xfrm>
        </p:grpSpPr>
        <p:sp>
          <p:nvSpPr>
            <p:cNvPr id="3" name="Rounded Rectangle 2">
              <a:extLst>
                <a:ext uri="{FF2B5EF4-FFF2-40B4-BE49-F238E27FC236}">
                  <a16:creationId xmlns:a16="http://schemas.microsoft.com/office/drawing/2014/main" id="{793F1548-5835-9102-C431-BC0E7AD0B2AE}"/>
                </a:ext>
              </a:extLst>
            </p:cNvPr>
            <p:cNvSpPr>
              <a:spLocks noChangeAspect="1"/>
            </p:cNvSpPr>
            <p:nvPr/>
          </p:nvSpPr>
          <p:spPr>
            <a:xfrm>
              <a:off x="647999" y="2628000"/>
              <a:ext cx="468000" cy="468000"/>
            </a:xfrm>
            <a:prstGeom prst="round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dirty="0"/>
            </a:p>
          </p:txBody>
        </p:sp>
        <p:pic>
          <p:nvPicPr>
            <p:cNvPr id="4" name="Picture 3">
              <a:extLst>
                <a:ext uri="{FF2B5EF4-FFF2-40B4-BE49-F238E27FC236}">
                  <a16:creationId xmlns:a16="http://schemas.microsoft.com/office/drawing/2014/main" id="{1832BD28-5BC8-1775-D59C-3DE36EE4DF25}"/>
                </a:ext>
              </a:extLst>
            </p:cNvPr>
            <p:cNvPicPr>
              <a:picLocks noChangeAspect="1"/>
            </p:cNvPicPr>
            <p:nvPr/>
          </p:nvPicPr>
          <p:blipFill>
            <a:blip r:embed="rId3"/>
            <a:stretch>
              <a:fillRect/>
            </a:stretch>
          </p:blipFill>
          <p:spPr>
            <a:xfrm>
              <a:off x="647999" y="2628000"/>
              <a:ext cx="468000" cy="468000"/>
            </a:xfrm>
            <a:prstGeom prst="rect">
              <a:avLst/>
            </a:prstGeom>
          </p:spPr>
        </p:pic>
      </p:grpSp>
      <p:grpSp>
        <p:nvGrpSpPr>
          <p:cNvPr id="9" name="Group 8">
            <a:extLst>
              <a:ext uri="{FF2B5EF4-FFF2-40B4-BE49-F238E27FC236}">
                <a16:creationId xmlns:a16="http://schemas.microsoft.com/office/drawing/2014/main" id="{A593AAB2-C5DE-4B8D-4486-75A78D6DB122}"/>
              </a:ext>
            </a:extLst>
          </p:cNvPr>
          <p:cNvGrpSpPr/>
          <p:nvPr/>
        </p:nvGrpSpPr>
        <p:grpSpPr>
          <a:xfrm>
            <a:off x="4896004" y="1774414"/>
            <a:ext cx="468000" cy="468000"/>
            <a:chOff x="647999" y="2628000"/>
            <a:chExt cx="468000" cy="468000"/>
          </a:xfrm>
        </p:grpSpPr>
        <p:sp>
          <p:nvSpPr>
            <p:cNvPr id="10" name="Rounded Rectangle 9">
              <a:extLst>
                <a:ext uri="{FF2B5EF4-FFF2-40B4-BE49-F238E27FC236}">
                  <a16:creationId xmlns:a16="http://schemas.microsoft.com/office/drawing/2014/main" id="{4A856D9F-9467-E43D-7157-E9CE95CA4DE1}"/>
                </a:ext>
              </a:extLst>
            </p:cNvPr>
            <p:cNvSpPr>
              <a:spLocks noChangeAspect="1"/>
            </p:cNvSpPr>
            <p:nvPr/>
          </p:nvSpPr>
          <p:spPr>
            <a:xfrm>
              <a:off x="647999" y="2628000"/>
              <a:ext cx="468000" cy="468000"/>
            </a:xfrm>
            <a:prstGeom prst="round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dirty="0"/>
            </a:p>
          </p:txBody>
        </p:sp>
        <p:pic>
          <p:nvPicPr>
            <p:cNvPr id="11" name="Picture 10">
              <a:extLst>
                <a:ext uri="{FF2B5EF4-FFF2-40B4-BE49-F238E27FC236}">
                  <a16:creationId xmlns:a16="http://schemas.microsoft.com/office/drawing/2014/main" id="{C4213EED-18AE-2B35-D9CB-6BA1050BCCBC}"/>
                </a:ext>
              </a:extLst>
            </p:cNvPr>
            <p:cNvPicPr>
              <a:picLocks noChangeAspect="1"/>
            </p:cNvPicPr>
            <p:nvPr/>
          </p:nvPicPr>
          <p:blipFill>
            <a:blip r:embed="rId3"/>
            <a:stretch>
              <a:fillRect/>
            </a:stretch>
          </p:blipFill>
          <p:spPr>
            <a:xfrm>
              <a:off x="647999" y="2628000"/>
              <a:ext cx="468000" cy="468000"/>
            </a:xfrm>
            <a:prstGeom prst="rect">
              <a:avLst/>
            </a:prstGeom>
          </p:spPr>
        </p:pic>
      </p:grpSp>
      <p:sp>
        <p:nvSpPr>
          <p:cNvPr id="20" name="Rectangle 19">
            <a:extLst>
              <a:ext uri="{FF2B5EF4-FFF2-40B4-BE49-F238E27FC236}">
                <a16:creationId xmlns:a16="http://schemas.microsoft.com/office/drawing/2014/main" id="{96590CF6-C6BD-CEFB-3076-0885532E9B62}"/>
              </a:ext>
            </a:extLst>
          </p:cNvPr>
          <p:cNvSpPr/>
          <p:nvPr/>
        </p:nvSpPr>
        <p:spPr>
          <a:xfrm>
            <a:off x="144000" y="144000"/>
            <a:ext cx="8856000" cy="72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1" name="Rectangle 20">
            <a:extLst>
              <a:ext uri="{FF2B5EF4-FFF2-40B4-BE49-F238E27FC236}">
                <a16:creationId xmlns:a16="http://schemas.microsoft.com/office/drawing/2014/main" id="{735295ED-6AF6-C4D9-4B60-8822CF645339}"/>
              </a:ext>
            </a:extLst>
          </p:cNvPr>
          <p:cNvSpPr/>
          <p:nvPr/>
        </p:nvSpPr>
        <p:spPr>
          <a:xfrm>
            <a:off x="396000" y="350112"/>
            <a:ext cx="5835280" cy="307777"/>
          </a:xfrm>
          <a:prstGeom prst="rect">
            <a:avLst/>
          </a:prstGeom>
        </p:spPr>
        <p:txBody>
          <a:bodyPr wrap="square" lIns="0" tIns="0" rIns="0" bIns="0" anchor="t">
            <a:spAutoFit/>
          </a:bodyPr>
          <a:lstStyle/>
          <a:p>
            <a:r>
              <a:rPr lang="en-AU" sz="2000" b="1" dirty="0">
                <a:latin typeface="Arial Black" panose="020B0604020202020204" pitchFamily="34" charset="0"/>
                <a:cs typeface="Arial Black" panose="020B0604020202020204" pitchFamily="34" charset="0"/>
              </a:rPr>
              <a:t>The Team.</a:t>
            </a:r>
          </a:p>
        </p:txBody>
      </p:sp>
      <p:sp>
        <p:nvSpPr>
          <p:cNvPr id="7" name="Rectangle 6">
            <a:extLst>
              <a:ext uri="{FF2B5EF4-FFF2-40B4-BE49-F238E27FC236}">
                <a16:creationId xmlns:a16="http://schemas.microsoft.com/office/drawing/2014/main" id="{DE67C33A-0565-CE5F-C638-F1192162589F}"/>
              </a:ext>
            </a:extLst>
          </p:cNvPr>
          <p:cNvSpPr/>
          <p:nvPr/>
        </p:nvSpPr>
        <p:spPr>
          <a:xfrm>
            <a:off x="1260000" y="1774414"/>
            <a:ext cx="2175132" cy="436017"/>
          </a:xfrm>
          <a:prstGeom prst="rect">
            <a:avLst/>
          </a:prstGeom>
        </p:spPr>
        <p:txBody>
          <a:bodyPr wrap="square" lIns="0" tIns="0" rIns="0" bIns="0" anchor="t">
            <a:spAutoFit/>
          </a:bodyPr>
          <a:lstStyle/>
          <a:p>
            <a:pPr>
              <a:spcAft>
                <a:spcPts val="400"/>
              </a:spcAft>
            </a:pPr>
            <a:r>
              <a:rPr lang="en-AU" sz="1400" b="1" dirty="0">
                <a:latin typeface="Arial" panose="020B0604020202020204" pitchFamily="34" charset="0"/>
                <a:cs typeface="Arial" panose="020B0604020202020204" pitchFamily="34" charset="0"/>
              </a:rPr>
              <a:t>Name</a:t>
            </a:r>
          </a:p>
          <a:p>
            <a:pPr>
              <a:spcAft>
                <a:spcPts val="800"/>
              </a:spcAft>
            </a:pPr>
            <a:r>
              <a:rPr lang="en-AU" sz="1100" dirty="0">
                <a:latin typeface="Arial" panose="020B0604020202020204" pitchFamily="34" charset="0"/>
                <a:cs typeface="Arial" panose="020B0604020202020204" pitchFamily="34" charset="0"/>
              </a:rPr>
              <a:t>Title</a:t>
            </a:r>
          </a:p>
        </p:txBody>
      </p:sp>
      <p:sp>
        <p:nvSpPr>
          <p:cNvPr id="8" name="Rectangle 7">
            <a:extLst>
              <a:ext uri="{FF2B5EF4-FFF2-40B4-BE49-F238E27FC236}">
                <a16:creationId xmlns:a16="http://schemas.microsoft.com/office/drawing/2014/main" id="{C34A086C-085B-867A-476A-24112AC148A6}"/>
              </a:ext>
            </a:extLst>
          </p:cNvPr>
          <p:cNvSpPr/>
          <p:nvPr/>
        </p:nvSpPr>
        <p:spPr>
          <a:xfrm>
            <a:off x="647999" y="2386414"/>
            <a:ext cx="3599999" cy="169277"/>
          </a:xfrm>
          <a:prstGeom prst="rect">
            <a:avLst/>
          </a:prstGeom>
        </p:spPr>
        <p:txBody>
          <a:bodyPr wrap="square" lIns="0" tIns="0" rIns="0" bIns="0" anchor="t">
            <a:spAutoFit/>
          </a:bodyPr>
          <a:lstStyle/>
          <a:p>
            <a:r>
              <a:rPr lang="en-AU" sz="1100" b="1" dirty="0">
                <a:latin typeface="Arial" panose="020B0604020202020204" pitchFamily="34" charset="0"/>
                <a:cs typeface="Arial" panose="020B0604020202020204" pitchFamily="34" charset="0"/>
              </a:rPr>
              <a:t>Role: </a:t>
            </a:r>
            <a:r>
              <a:rPr lang="en-AU" sz="1100" dirty="0">
                <a:latin typeface="Arial" panose="020B0604020202020204" pitchFamily="34" charset="0"/>
                <a:cs typeface="Arial" panose="020B0604020202020204" pitchFamily="34" charset="0"/>
              </a:rPr>
              <a:t>Description</a:t>
            </a:r>
          </a:p>
        </p:txBody>
      </p:sp>
      <p:sp>
        <p:nvSpPr>
          <p:cNvPr id="17" name="Rectangle 16">
            <a:extLst>
              <a:ext uri="{FF2B5EF4-FFF2-40B4-BE49-F238E27FC236}">
                <a16:creationId xmlns:a16="http://schemas.microsoft.com/office/drawing/2014/main" id="{4EC3CA70-226F-1259-5D79-798F2AC1AE29}"/>
              </a:ext>
            </a:extLst>
          </p:cNvPr>
          <p:cNvSpPr/>
          <p:nvPr/>
        </p:nvSpPr>
        <p:spPr>
          <a:xfrm>
            <a:off x="1260000" y="4078104"/>
            <a:ext cx="2175132" cy="436017"/>
          </a:xfrm>
          <a:prstGeom prst="rect">
            <a:avLst/>
          </a:prstGeom>
        </p:spPr>
        <p:txBody>
          <a:bodyPr wrap="square" lIns="0" tIns="0" rIns="0" bIns="0" anchor="t">
            <a:spAutoFit/>
          </a:bodyPr>
          <a:lstStyle/>
          <a:p>
            <a:pPr>
              <a:spcAft>
                <a:spcPts val="400"/>
              </a:spcAft>
            </a:pPr>
            <a:r>
              <a:rPr lang="en-AU" sz="1400" b="1" dirty="0">
                <a:latin typeface="Arial" panose="020B0604020202020204" pitchFamily="34" charset="0"/>
                <a:cs typeface="Arial" panose="020B0604020202020204" pitchFamily="34" charset="0"/>
              </a:rPr>
              <a:t>Name</a:t>
            </a:r>
          </a:p>
          <a:p>
            <a:pPr>
              <a:spcAft>
                <a:spcPts val="800"/>
              </a:spcAft>
            </a:pPr>
            <a:r>
              <a:rPr lang="en-AU" sz="1100" dirty="0">
                <a:latin typeface="Arial" panose="020B0604020202020204" pitchFamily="34" charset="0"/>
                <a:cs typeface="Arial" panose="020B0604020202020204" pitchFamily="34" charset="0"/>
              </a:rPr>
              <a:t>Title</a:t>
            </a:r>
          </a:p>
        </p:txBody>
      </p:sp>
      <p:sp>
        <p:nvSpPr>
          <p:cNvPr id="18" name="Rectangle 17">
            <a:extLst>
              <a:ext uri="{FF2B5EF4-FFF2-40B4-BE49-F238E27FC236}">
                <a16:creationId xmlns:a16="http://schemas.microsoft.com/office/drawing/2014/main" id="{1B9DC322-3BC0-C70C-7DEC-07051176F5D8}"/>
              </a:ext>
            </a:extLst>
          </p:cNvPr>
          <p:cNvSpPr/>
          <p:nvPr/>
        </p:nvSpPr>
        <p:spPr>
          <a:xfrm>
            <a:off x="647999" y="4690104"/>
            <a:ext cx="3599999" cy="169277"/>
          </a:xfrm>
          <a:prstGeom prst="rect">
            <a:avLst/>
          </a:prstGeom>
        </p:spPr>
        <p:txBody>
          <a:bodyPr wrap="square" lIns="0" tIns="0" rIns="0" bIns="0" anchor="t">
            <a:spAutoFit/>
          </a:bodyPr>
          <a:lstStyle/>
          <a:p>
            <a:r>
              <a:rPr lang="en-AU" sz="1100" b="1" dirty="0">
                <a:latin typeface="Arial" panose="020B0604020202020204" pitchFamily="34" charset="0"/>
                <a:cs typeface="Arial" panose="020B0604020202020204" pitchFamily="34" charset="0"/>
              </a:rPr>
              <a:t>Role: </a:t>
            </a:r>
            <a:r>
              <a:rPr lang="en-AU" sz="1100" dirty="0">
                <a:latin typeface="Arial" panose="020B0604020202020204" pitchFamily="34" charset="0"/>
                <a:cs typeface="Arial" panose="020B0604020202020204" pitchFamily="34" charset="0"/>
              </a:rPr>
              <a:t>Description</a:t>
            </a:r>
          </a:p>
        </p:txBody>
      </p:sp>
      <p:sp>
        <p:nvSpPr>
          <p:cNvPr id="26" name="Rectangle 25">
            <a:extLst>
              <a:ext uri="{FF2B5EF4-FFF2-40B4-BE49-F238E27FC236}">
                <a16:creationId xmlns:a16="http://schemas.microsoft.com/office/drawing/2014/main" id="{A0F0671E-3F8D-D350-8283-89680CBA2630}"/>
              </a:ext>
            </a:extLst>
          </p:cNvPr>
          <p:cNvSpPr/>
          <p:nvPr/>
        </p:nvSpPr>
        <p:spPr>
          <a:xfrm>
            <a:off x="5508005" y="1774414"/>
            <a:ext cx="2175132" cy="436017"/>
          </a:xfrm>
          <a:prstGeom prst="rect">
            <a:avLst/>
          </a:prstGeom>
        </p:spPr>
        <p:txBody>
          <a:bodyPr wrap="square" lIns="0" tIns="0" rIns="0" bIns="0" anchor="t">
            <a:spAutoFit/>
          </a:bodyPr>
          <a:lstStyle/>
          <a:p>
            <a:pPr>
              <a:spcAft>
                <a:spcPts val="400"/>
              </a:spcAft>
            </a:pPr>
            <a:r>
              <a:rPr lang="en-AU" sz="1400" b="1" dirty="0">
                <a:latin typeface="Arial" panose="020B0604020202020204" pitchFamily="34" charset="0"/>
                <a:cs typeface="Arial" panose="020B0604020202020204" pitchFamily="34" charset="0"/>
              </a:rPr>
              <a:t>Name</a:t>
            </a:r>
          </a:p>
          <a:p>
            <a:pPr>
              <a:spcAft>
                <a:spcPts val="800"/>
              </a:spcAft>
            </a:pPr>
            <a:r>
              <a:rPr lang="en-AU" sz="1100" dirty="0">
                <a:latin typeface="Arial" panose="020B0604020202020204" pitchFamily="34" charset="0"/>
                <a:cs typeface="Arial" panose="020B0604020202020204" pitchFamily="34" charset="0"/>
              </a:rPr>
              <a:t>Title</a:t>
            </a:r>
          </a:p>
        </p:txBody>
      </p:sp>
      <p:sp>
        <p:nvSpPr>
          <p:cNvPr id="27" name="Rectangle 26">
            <a:extLst>
              <a:ext uri="{FF2B5EF4-FFF2-40B4-BE49-F238E27FC236}">
                <a16:creationId xmlns:a16="http://schemas.microsoft.com/office/drawing/2014/main" id="{974A2133-776E-1925-9824-8D73F99F0696}"/>
              </a:ext>
            </a:extLst>
          </p:cNvPr>
          <p:cNvSpPr/>
          <p:nvPr/>
        </p:nvSpPr>
        <p:spPr>
          <a:xfrm>
            <a:off x="4896004" y="2386414"/>
            <a:ext cx="3599999" cy="169277"/>
          </a:xfrm>
          <a:prstGeom prst="rect">
            <a:avLst/>
          </a:prstGeom>
        </p:spPr>
        <p:txBody>
          <a:bodyPr wrap="square" lIns="0" tIns="0" rIns="0" bIns="0" anchor="t">
            <a:spAutoFit/>
          </a:bodyPr>
          <a:lstStyle/>
          <a:p>
            <a:r>
              <a:rPr lang="en-AU" sz="1100" b="1" dirty="0">
                <a:latin typeface="Arial" panose="020B0604020202020204" pitchFamily="34" charset="0"/>
                <a:cs typeface="Arial" panose="020B0604020202020204" pitchFamily="34" charset="0"/>
              </a:rPr>
              <a:t>Role: </a:t>
            </a:r>
            <a:r>
              <a:rPr lang="en-AU" sz="1100" dirty="0">
                <a:latin typeface="Arial" panose="020B0604020202020204" pitchFamily="34" charset="0"/>
                <a:cs typeface="Arial" panose="020B0604020202020204" pitchFamily="34" charset="0"/>
              </a:rPr>
              <a:t>Description</a:t>
            </a:r>
          </a:p>
        </p:txBody>
      </p:sp>
      <p:sp>
        <p:nvSpPr>
          <p:cNvPr id="31" name="Rectangle 30">
            <a:extLst>
              <a:ext uri="{FF2B5EF4-FFF2-40B4-BE49-F238E27FC236}">
                <a16:creationId xmlns:a16="http://schemas.microsoft.com/office/drawing/2014/main" id="{267222C9-CD66-B6F7-3947-1A825D0954DA}"/>
              </a:ext>
            </a:extLst>
          </p:cNvPr>
          <p:cNvSpPr/>
          <p:nvPr/>
        </p:nvSpPr>
        <p:spPr>
          <a:xfrm>
            <a:off x="5501843" y="4078104"/>
            <a:ext cx="2175132" cy="436017"/>
          </a:xfrm>
          <a:prstGeom prst="rect">
            <a:avLst/>
          </a:prstGeom>
        </p:spPr>
        <p:txBody>
          <a:bodyPr wrap="square" lIns="0" tIns="0" rIns="0" bIns="0" anchor="t">
            <a:spAutoFit/>
          </a:bodyPr>
          <a:lstStyle/>
          <a:p>
            <a:pPr>
              <a:spcAft>
                <a:spcPts val="400"/>
              </a:spcAft>
            </a:pPr>
            <a:r>
              <a:rPr lang="en-AU" sz="1400" b="1" dirty="0">
                <a:latin typeface="Arial" panose="020B0604020202020204" pitchFamily="34" charset="0"/>
                <a:cs typeface="Arial" panose="020B0604020202020204" pitchFamily="34" charset="0"/>
              </a:rPr>
              <a:t>Name</a:t>
            </a:r>
          </a:p>
          <a:p>
            <a:pPr>
              <a:spcAft>
                <a:spcPts val="800"/>
              </a:spcAft>
            </a:pPr>
            <a:r>
              <a:rPr lang="en-AU" sz="1100" dirty="0">
                <a:latin typeface="Arial" panose="020B0604020202020204" pitchFamily="34" charset="0"/>
                <a:cs typeface="Arial" panose="020B0604020202020204" pitchFamily="34" charset="0"/>
              </a:rPr>
              <a:t>Title</a:t>
            </a:r>
          </a:p>
        </p:txBody>
      </p:sp>
      <p:sp>
        <p:nvSpPr>
          <p:cNvPr id="32" name="Rectangle 31">
            <a:extLst>
              <a:ext uri="{FF2B5EF4-FFF2-40B4-BE49-F238E27FC236}">
                <a16:creationId xmlns:a16="http://schemas.microsoft.com/office/drawing/2014/main" id="{07B18F2F-09BB-271E-A7EE-48B23C6FAB4A}"/>
              </a:ext>
            </a:extLst>
          </p:cNvPr>
          <p:cNvSpPr/>
          <p:nvPr/>
        </p:nvSpPr>
        <p:spPr>
          <a:xfrm>
            <a:off x="4889842" y="4690104"/>
            <a:ext cx="3599999" cy="169277"/>
          </a:xfrm>
          <a:prstGeom prst="rect">
            <a:avLst/>
          </a:prstGeom>
        </p:spPr>
        <p:txBody>
          <a:bodyPr wrap="square" lIns="0" tIns="0" rIns="0" bIns="0" anchor="t">
            <a:spAutoFit/>
          </a:bodyPr>
          <a:lstStyle/>
          <a:p>
            <a:r>
              <a:rPr lang="en-AU" sz="1100" b="1" dirty="0">
                <a:latin typeface="Arial" panose="020B0604020202020204" pitchFamily="34" charset="0"/>
                <a:cs typeface="Arial" panose="020B0604020202020204" pitchFamily="34" charset="0"/>
              </a:rPr>
              <a:t>Role: </a:t>
            </a:r>
            <a:r>
              <a:rPr lang="en-AU" sz="1100" dirty="0">
                <a:latin typeface="Arial" panose="020B0604020202020204" pitchFamily="34" charset="0"/>
                <a:cs typeface="Arial" panose="020B0604020202020204" pitchFamily="34" charset="0"/>
              </a:rPr>
              <a:t>Description</a:t>
            </a:r>
          </a:p>
        </p:txBody>
      </p:sp>
      <p:grpSp>
        <p:nvGrpSpPr>
          <p:cNvPr id="12" name="Group 11">
            <a:extLst>
              <a:ext uri="{FF2B5EF4-FFF2-40B4-BE49-F238E27FC236}">
                <a16:creationId xmlns:a16="http://schemas.microsoft.com/office/drawing/2014/main" id="{1505765C-613E-947A-E1C6-C34C85669C96}"/>
              </a:ext>
            </a:extLst>
          </p:cNvPr>
          <p:cNvGrpSpPr/>
          <p:nvPr/>
        </p:nvGrpSpPr>
        <p:grpSpPr>
          <a:xfrm>
            <a:off x="647999" y="4078104"/>
            <a:ext cx="468000" cy="468000"/>
            <a:chOff x="647999" y="2628000"/>
            <a:chExt cx="468000" cy="468000"/>
          </a:xfrm>
        </p:grpSpPr>
        <p:sp>
          <p:nvSpPr>
            <p:cNvPr id="19" name="Rounded Rectangle 18">
              <a:extLst>
                <a:ext uri="{FF2B5EF4-FFF2-40B4-BE49-F238E27FC236}">
                  <a16:creationId xmlns:a16="http://schemas.microsoft.com/office/drawing/2014/main" id="{933BE62E-F905-9091-A0A3-F9CF44F64836}"/>
                </a:ext>
              </a:extLst>
            </p:cNvPr>
            <p:cNvSpPr>
              <a:spLocks noChangeAspect="1"/>
            </p:cNvSpPr>
            <p:nvPr/>
          </p:nvSpPr>
          <p:spPr>
            <a:xfrm>
              <a:off x="647999" y="2628000"/>
              <a:ext cx="468000" cy="468000"/>
            </a:xfrm>
            <a:prstGeom prst="round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dirty="0"/>
            </a:p>
          </p:txBody>
        </p:sp>
        <p:pic>
          <p:nvPicPr>
            <p:cNvPr id="33" name="Picture 32">
              <a:extLst>
                <a:ext uri="{FF2B5EF4-FFF2-40B4-BE49-F238E27FC236}">
                  <a16:creationId xmlns:a16="http://schemas.microsoft.com/office/drawing/2014/main" id="{3C8C1048-BAD4-19CC-60A6-752E21F7C740}"/>
                </a:ext>
              </a:extLst>
            </p:cNvPr>
            <p:cNvPicPr>
              <a:picLocks noChangeAspect="1"/>
            </p:cNvPicPr>
            <p:nvPr/>
          </p:nvPicPr>
          <p:blipFill>
            <a:blip r:embed="rId3"/>
            <a:stretch>
              <a:fillRect/>
            </a:stretch>
          </p:blipFill>
          <p:spPr>
            <a:xfrm>
              <a:off x="647999" y="2628000"/>
              <a:ext cx="468000" cy="468000"/>
            </a:xfrm>
            <a:prstGeom prst="rect">
              <a:avLst/>
            </a:prstGeom>
          </p:spPr>
        </p:pic>
      </p:grpSp>
      <p:grpSp>
        <p:nvGrpSpPr>
          <p:cNvPr id="34" name="Group 33">
            <a:extLst>
              <a:ext uri="{FF2B5EF4-FFF2-40B4-BE49-F238E27FC236}">
                <a16:creationId xmlns:a16="http://schemas.microsoft.com/office/drawing/2014/main" id="{9C428395-07DB-0497-C793-FDC50A7B82D6}"/>
              </a:ext>
            </a:extLst>
          </p:cNvPr>
          <p:cNvGrpSpPr/>
          <p:nvPr/>
        </p:nvGrpSpPr>
        <p:grpSpPr>
          <a:xfrm>
            <a:off x="4896004" y="4078104"/>
            <a:ext cx="468000" cy="468000"/>
            <a:chOff x="647999" y="2628000"/>
            <a:chExt cx="468000" cy="468000"/>
          </a:xfrm>
        </p:grpSpPr>
        <p:sp>
          <p:nvSpPr>
            <p:cNvPr id="35" name="Rounded Rectangle 34">
              <a:extLst>
                <a:ext uri="{FF2B5EF4-FFF2-40B4-BE49-F238E27FC236}">
                  <a16:creationId xmlns:a16="http://schemas.microsoft.com/office/drawing/2014/main" id="{496C1BC6-BA5E-EAC9-014C-4FC9095E01DA}"/>
                </a:ext>
              </a:extLst>
            </p:cNvPr>
            <p:cNvSpPr>
              <a:spLocks noChangeAspect="1"/>
            </p:cNvSpPr>
            <p:nvPr/>
          </p:nvSpPr>
          <p:spPr>
            <a:xfrm>
              <a:off x="647999" y="2628000"/>
              <a:ext cx="468000" cy="468000"/>
            </a:xfrm>
            <a:prstGeom prst="round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dirty="0"/>
            </a:p>
          </p:txBody>
        </p:sp>
        <p:pic>
          <p:nvPicPr>
            <p:cNvPr id="36" name="Picture 35">
              <a:extLst>
                <a:ext uri="{FF2B5EF4-FFF2-40B4-BE49-F238E27FC236}">
                  <a16:creationId xmlns:a16="http://schemas.microsoft.com/office/drawing/2014/main" id="{FDD645CB-63CA-3A05-BCC9-98CDCBE7CD1E}"/>
                </a:ext>
              </a:extLst>
            </p:cNvPr>
            <p:cNvPicPr>
              <a:picLocks noChangeAspect="1"/>
            </p:cNvPicPr>
            <p:nvPr/>
          </p:nvPicPr>
          <p:blipFill>
            <a:blip r:embed="rId3"/>
            <a:stretch>
              <a:fillRect/>
            </a:stretch>
          </p:blipFill>
          <p:spPr>
            <a:xfrm>
              <a:off x="647999" y="2628000"/>
              <a:ext cx="468000" cy="468000"/>
            </a:xfrm>
            <a:prstGeom prst="rect">
              <a:avLst/>
            </a:prstGeom>
          </p:spPr>
        </p:pic>
      </p:grpSp>
    </p:spTree>
    <p:extLst>
      <p:ext uri="{BB962C8B-B14F-4D97-AF65-F5344CB8AC3E}">
        <p14:creationId xmlns:p14="http://schemas.microsoft.com/office/powerpoint/2010/main" val="2603875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E6B7769-EAAE-E6C6-6B4B-DB800A594478}"/>
              </a:ext>
            </a:extLst>
          </p:cNvPr>
          <p:cNvSpPr/>
          <p:nvPr/>
        </p:nvSpPr>
        <p:spPr>
          <a:xfrm>
            <a:off x="648001" y="1368000"/>
            <a:ext cx="3599999" cy="1015663"/>
          </a:xfrm>
          <a:prstGeom prst="rect">
            <a:avLst/>
          </a:prstGeom>
        </p:spPr>
        <p:txBody>
          <a:bodyPr wrap="square" lIns="0" tIns="0" rIns="0" bIns="0" anchor="t">
            <a:spAutoFit/>
          </a:bodyPr>
          <a:lstStyle/>
          <a:p>
            <a:r>
              <a:rPr lang="en-AU" sz="1100" dirty="0">
                <a:latin typeface="Arial" panose="020B0604020202020204" pitchFamily="34" charset="0"/>
                <a:cs typeface="Arial" panose="020B0604020202020204" pitchFamily="34" charset="0"/>
              </a:rPr>
              <a:t>List the content you already have and assess its performance, including your social media accounts. </a:t>
            </a:r>
            <a:br>
              <a:rPr lang="en-AU" sz="1100" dirty="0">
                <a:latin typeface="Arial" panose="020B0604020202020204" pitchFamily="34" charset="0"/>
                <a:cs typeface="Arial" panose="020B0604020202020204" pitchFamily="34" charset="0"/>
              </a:rPr>
            </a:br>
            <a:r>
              <a:rPr lang="en-AU" sz="1100" dirty="0">
                <a:latin typeface="Arial" panose="020B0604020202020204" pitchFamily="34" charset="0"/>
                <a:cs typeface="Arial" panose="020B0604020202020204" pitchFamily="34" charset="0"/>
              </a:rPr>
              <a:t>You may choose to refresh high-performing content </a:t>
            </a:r>
            <a:br>
              <a:rPr lang="en-AU" sz="1100" dirty="0">
                <a:latin typeface="Arial" panose="020B0604020202020204" pitchFamily="34" charset="0"/>
                <a:cs typeface="Arial" panose="020B0604020202020204" pitchFamily="34" charset="0"/>
              </a:rPr>
            </a:br>
            <a:r>
              <a:rPr lang="en-AU" sz="1100" dirty="0">
                <a:latin typeface="Arial" panose="020B0604020202020204" pitchFamily="34" charset="0"/>
                <a:cs typeface="Arial" panose="020B0604020202020204" pitchFamily="34" charset="0"/>
              </a:rPr>
              <a:t>and re-use it in your strategy. </a:t>
            </a:r>
          </a:p>
          <a:p>
            <a:r>
              <a:rPr lang="en-AU" sz="1100" dirty="0">
                <a:latin typeface="Arial" panose="020B0604020202020204" pitchFamily="34" charset="0"/>
                <a:cs typeface="Arial" panose="020B0604020202020204" pitchFamily="34" charset="0"/>
              </a:rPr>
              <a:t> </a:t>
            </a:r>
          </a:p>
          <a:p>
            <a:r>
              <a:rPr lang="en-AU" sz="1100" b="1" dirty="0">
                <a:latin typeface="Arial" panose="020B0604020202020204" pitchFamily="34" charset="0"/>
                <a:cs typeface="Arial" panose="020B0604020202020204" pitchFamily="34" charset="0"/>
              </a:rPr>
              <a:t>Example:</a:t>
            </a:r>
            <a:endParaRPr lang="en-AU" sz="11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401C132-638E-2609-4845-7143A1E9F952}"/>
              </a:ext>
            </a:extLst>
          </p:cNvPr>
          <p:cNvSpPr/>
          <p:nvPr/>
        </p:nvSpPr>
        <p:spPr>
          <a:xfrm>
            <a:off x="144000" y="144000"/>
            <a:ext cx="8856000" cy="72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 name="Rectangle 3">
            <a:extLst>
              <a:ext uri="{FF2B5EF4-FFF2-40B4-BE49-F238E27FC236}">
                <a16:creationId xmlns:a16="http://schemas.microsoft.com/office/drawing/2014/main" id="{710B01F6-AE3F-5335-E0DE-8940C58499A6}"/>
              </a:ext>
            </a:extLst>
          </p:cNvPr>
          <p:cNvSpPr/>
          <p:nvPr/>
        </p:nvSpPr>
        <p:spPr>
          <a:xfrm>
            <a:off x="396000" y="350112"/>
            <a:ext cx="5835280" cy="307777"/>
          </a:xfrm>
          <a:prstGeom prst="rect">
            <a:avLst/>
          </a:prstGeom>
        </p:spPr>
        <p:txBody>
          <a:bodyPr wrap="square" lIns="0" tIns="0" rIns="0" bIns="0" anchor="t">
            <a:spAutoFit/>
          </a:bodyPr>
          <a:lstStyle/>
          <a:p>
            <a:r>
              <a:rPr lang="en-AU" sz="2000" b="1" dirty="0">
                <a:latin typeface="Arial Black" panose="020B0604020202020204" pitchFamily="34" charset="0"/>
                <a:cs typeface="Arial Black" panose="020B0604020202020204" pitchFamily="34" charset="0"/>
              </a:rPr>
              <a:t>Current Content Assets.</a:t>
            </a:r>
          </a:p>
        </p:txBody>
      </p:sp>
      <p:sp>
        <p:nvSpPr>
          <p:cNvPr id="15" name="Rounded Rectangle 14">
            <a:extLst>
              <a:ext uri="{FF2B5EF4-FFF2-40B4-BE49-F238E27FC236}">
                <a16:creationId xmlns:a16="http://schemas.microsoft.com/office/drawing/2014/main" id="{EF2EB83C-C3E1-683D-0A41-FEC838200243}"/>
              </a:ext>
            </a:extLst>
          </p:cNvPr>
          <p:cNvSpPr>
            <a:spLocks noChangeAspect="1"/>
          </p:cNvSpPr>
          <p:nvPr/>
        </p:nvSpPr>
        <p:spPr>
          <a:xfrm>
            <a:off x="648001" y="2772000"/>
            <a:ext cx="468000" cy="468000"/>
          </a:xfrm>
          <a:prstGeom prst="round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dirty="0"/>
          </a:p>
        </p:txBody>
      </p:sp>
      <p:sp>
        <p:nvSpPr>
          <p:cNvPr id="22" name="Rounded Rectangle 21">
            <a:extLst>
              <a:ext uri="{FF2B5EF4-FFF2-40B4-BE49-F238E27FC236}">
                <a16:creationId xmlns:a16="http://schemas.microsoft.com/office/drawing/2014/main" id="{49D82BD4-7E62-2902-D47E-93DB839CEB15}"/>
              </a:ext>
            </a:extLst>
          </p:cNvPr>
          <p:cNvSpPr>
            <a:spLocks noChangeAspect="1"/>
          </p:cNvSpPr>
          <p:nvPr/>
        </p:nvSpPr>
        <p:spPr>
          <a:xfrm>
            <a:off x="4896002" y="1368000"/>
            <a:ext cx="468000" cy="468000"/>
          </a:xfrm>
          <a:prstGeom prst="round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dirty="0"/>
          </a:p>
        </p:txBody>
      </p:sp>
      <p:sp>
        <p:nvSpPr>
          <p:cNvPr id="24" name="Rounded Rectangle 23">
            <a:extLst>
              <a:ext uri="{FF2B5EF4-FFF2-40B4-BE49-F238E27FC236}">
                <a16:creationId xmlns:a16="http://schemas.microsoft.com/office/drawing/2014/main" id="{3F44E868-8630-607A-40AA-002C38A3DFC5}"/>
              </a:ext>
            </a:extLst>
          </p:cNvPr>
          <p:cNvSpPr>
            <a:spLocks noChangeAspect="1"/>
          </p:cNvSpPr>
          <p:nvPr/>
        </p:nvSpPr>
        <p:spPr>
          <a:xfrm>
            <a:off x="648001" y="4032000"/>
            <a:ext cx="468000" cy="468000"/>
          </a:xfrm>
          <a:prstGeom prst="round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dirty="0"/>
          </a:p>
        </p:txBody>
      </p:sp>
      <p:sp>
        <p:nvSpPr>
          <p:cNvPr id="26" name="Rectangle 25">
            <a:extLst>
              <a:ext uri="{FF2B5EF4-FFF2-40B4-BE49-F238E27FC236}">
                <a16:creationId xmlns:a16="http://schemas.microsoft.com/office/drawing/2014/main" id="{112ACF54-9171-D22C-2D3F-46B27534C584}"/>
              </a:ext>
            </a:extLst>
          </p:cNvPr>
          <p:cNvSpPr/>
          <p:nvPr/>
        </p:nvSpPr>
        <p:spPr>
          <a:xfrm>
            <a:off x="1296000" y="2772000"/>
            <a:ext cx="2949070" cy="846386"/>
          </a:xfrm>
          <a:prstGeom prst="rect">
            <a:avLst/>
          </a:prstGeom>
        </p:spPr>
        <p:txBody>
          <a:bodyPr wrap="square" lIns="0" tIns="0" rIns="0" bIns="0" anchor="t">
            <a:spAutoFit/>
          </a:bodyPr>
          <a:lstStyle/>
          <a:p>
            <a:r>
              <a:rPr lang="en-AU" sz="1100" b="1" dirty="0">
                <a:latin typeface="Arial" panose="020B0604020202020204" pitchFamily="34" charset="0"/>
                <a:cs typeface="Arial" panose="020B0604020202020204" pitchFamily="34" charset="0"/>
              </a:rPr>
              <a:t>Blog articles</a:t>
            </a:r>
          </a:p>
          <a:p>
            <a:pPr marL="180000" indent="-180000">
              <a:buFont typeface="Arial" panose="020B0604020202020204" pitchFamily="34" charset="0"/>
              <a:buChar char="•"/>
            </a:pPr>
            <a:r>
              <a:rPr lang="en-GB" sz="1100" dirty="0">
                <a:latin typeface="Arial" panose="020B0604020202020204" pitchFamily="34" charset="0"/>
                <a:cs typeface="Arial" panose="020B0604020202020204" pitchFamily="34" charset="0"/>
              </a:rPr>
              <a:t>How to get better results from your [XXX]</a:t>
            </a:r>
          </a:p>
          <a:p>
            <a:pPr marL="180000" indent="-180000">
              <a:buFont typeface="Arial" panose="020B0604020202020204" pitchFamily="34" charset="0"/>
              <a:buChar char="•"/>
            </a:pPr>
            <a:r>
              <a:rPr lang="en-GB" sz="1100" dirty="0">
                <a:latin typeface="Arial" panose="020B0604020202020204" pitchFamily="34" charset="0"/>
                <a:cs typeface="Arial" panose="020B0604020202020204" pitchFamily="34" charset="0"/>
              </a:rPr>
              <a:t>Top 7 tips for [XXX]</a:t>
            </a:r>
          </a:p>
          <a:p>
            <a:pPr marL="180000" indent="-180000">
              <a:buFont typeface="Arial" panose="020B0604020202020204" pitchFamily="34" charset="0"/>
              <a:buChar char="•"/>
            </a:pPr>
            <a:r>
              <a:rPr lang="en-GB" sz="1100" dirty="0">
                <a:latin typeface="Arial" panose="020B0604020202020204" pitchFamily="34" charset="0"/>
                <a:cs typeface="Arial" panose="020B0604020202020204" pitchFamily="34" charset="0"/>
              </a:rPr>
              <a:t>Why [XXX] is so important … </a:t>
            </a:r>
          </a:p>
          <a:p>
            <a:pPr marL="180000" indent="-180000">
              <a:buFont typeface="Arial" panose="020B0604020202020204" pitchFamily="34" charset="0"/>
              <a:buChar char="•"/>
            </a:pPr>
            <a:r>
              <a:rPr lang="en-GB" sz="1100" dirty="0">
                <a:latin typeface="Arial" panose="020B0604020202020204" pitchFamily="34" charset="0"/>
                <a:cs typeface="Arial" panose="020B0604020202020204" pitchFamily="34" charset="0"/>
              </a:rPr>
              <a:t>Etc.</a:t>
            </a:r>
            <a:endParaRPr lang="en-AU" sz="1100" dirty="0">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19893651-B462-1FAC-3CD8-84CC6F4E1FB9}"/>
              </a:ext>
            </a:extLst>
          </p:cNvPr>
          <p:cNvSpPr/>
          <p:nvPr/>
        </p:nvSpPr>
        <p:spPr>
          <a:xfrm>
            <a:off x="5544000" y="1368000"/>
            <a:ext cx="2949071" cy="846386"/>
          </a:xfrm>
          <a:prstGeom prst="rect">
            <a:avLst/>
          </a:prstGeom>
        </p:spPr>
        <p:txBody>
          <a:bodyPr wrap="square" lIns="0" tIns="0" rIns="0" bIns="0" anchor="t">
            <a:spAutoFit/>
          </a:bodyPr>
          <a:lstStyle/>
          <a:p>
            <a:r>
              <a:rPr lang="en-AU" sz="1100" b="1" dirty="0">
                <a:latin typeface="Arial" panose="020B0604020202020204" pitchFamily="34" charset="0"/>
                <a:cs typeface="Arial" panose="020B0604020202020204" pitchFamily="34" charset="0"/>
              </a:rPr>
              <a:t>Social media accounts</a:t>
            </a:r>
          </a:p>
          <a:p>
            <a:pPr marL="180000" indent="-180000">
              <a:buFont typeface="Arial" panose="020B0604020202020204" pitchFamily="34" charset="0"/>
              <a:buChar char="•"/>
            </a:pPr>
            <a:r>
              <a:rPr lang="en-GB" sz="1100" dirty="0">
                <a:latin typeface="Arial" panose="020B0604020202020204" pitchFamily="34" charset="0"/>
                <a:cs typeface="Arial" panose="020B0604020202020204" pitchFamily="34" charset="0"/>
              </a:rPr>
              <a:t>Facebook [URL]</a:t>
            </a:r>
          </a:p>
          <a:p>
            <a:pPr marL="180000" indent="-180000">
              <a:buFont typeface="Arial" panose="020B0604020202020204" pitchFamily="34" charset="0"/>
              <a:buChar char="•"/>
            </a:pPr>
            <a:r>
              <a:rPr lang="en-GB" sz="1100" dirty="0">
                <a:latin typeface="Arial" panose="020B0604020202020204" pitchFamily="34" charset="0"/>
                <a:cs typeface="Arial" panose="020B0604020202020204" pitchFamily="34" charset="0"/>
              </a:rPr>
              <a:t>Instagram [Profile name]</a:t>
            </a:r>
          </a:p>
          <a:p>
            <a:pPr marL="180000" indent="-180000">
              <a:buFont typeface="Arial" panose="020B0604020202020204" pitchFamily="34" charset="0"/>
              <a:buChar char="•"/>
            </a:pPr>
            <a:r>
              <a:rPr lang="en-GB" sz="1100" dirty="0">
                <a:latin typeface="Arial" panose="020B0604020202020204" pitchFamily="34" charset="0"/>
                <a:cs typeface="Arial" panose="020B0604020202020204" pitchFamily="34" charset="0"/>
              </a:rPr>
              <a:t>YouTube [URL]</a:t>
            </a:r>
          </a:p>
          <a:p>
            <a:pPr marL="180000" indent="-180000">
              <a:buFont typeface="Arial" panose="020B0604020202020204" pitchFamily="34" charset="0"/>
              <a:buChar char="•"/>
            </a:pPr>
            <a:r>
              <a:rPr lang="en-GB" sz="1100" dirty="0">
                <a:latin typeface="Arial" panose="020B0604020202020204" pitchFamily="34" charset="0"/>
                <a:cs typeface="Arial" panose="020B0604020202020204" pitchFamily="34" charset="0"/>
              </a:rPr>
              <a:t>Etc.</a:t>
            </a:r>
            <a:endParaRPr lang="en-AU" sz="1100"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505A4996-8CBD-53FE-E443-2917F8473673}"/>
              </a:ext>
            </a:extLst>
          </p:cNvPr>
          <p:cNvSpPr/>
          <p:nvPr/>
        </p:nvSpPr>
        <p:spPr>
          <a:xfrm>
            <a:off x="1296000" y="4032000"/>
            <a:ext cx="2949070" cy="1015663"/>
          </a:xfrm>
          <a:prstGeom prst="rect">
            <a:avLst/>
          </a:prstGeom>
        </p:spPr>
        <p:txBody>
          <a:bodyPr wrap="square" lIns="0" tIns="0" rIns="0" bIns="0" anchor="t">
            <a:spAutoFit/>
          </a:bodyPr>
          <a:lstStyle/>
          <a:p>
            <a:r>
              <a:rPr lang="en-AU" sz="1100" b="1" dirty="0">
                <a:latin typeface="Arial" panose="020B0604020202020204" pitchFamily="34" charset="0"/>
                <a:cs typeface="Arial" panose="020B0604020202020204" pitchFamily="34" charset="0"/>
              </a:rPr>
              <a:t>Videos</a:t>
            </a:r>
          </a:p>
          <a:p>
            <a:pPr marL="180000" indent="-180000">
              <a:buFont typeface="Arial" panose="020B0604020202020204" pitchFamily="34" charset="0"/>
              <a:buChar char="•"/>
            </a:pPr>
            <a:r>
              <a:rPr lang="en-GB" sz="1100" dirty="0">
                <a:latin typeface="Arial" panose="020B0604020202020204" pitchFamily="34" charset="0"/>
                <a:cs typeface="Arial" panose="020B0604020202020204" pitchFamily="34" charset="0"/>
              </a:rPr>
              <a:t>How to fix your [XXX] in three easy steps</a:t>
            </a:r>
          </a:p>
          <a:p>
            <a:pPr marL="180000" indent="-180000">
              <a:buFont typeface="Arial" panose="020B0604020202020204" pitchFamily="34" charset="0"/>
              <a:buChar char="•"/>
            </a:pPr>
            <a:r>
              <a:rPr lang="en-GB" sz="1100" dirty="0">
                <a:latin typeface="Arial" panose="020B0604020202020204" pitchFamily="34" charset="0"/>
                <a:cs typeface="Arial" panose="020B0604020202020204" pitchFamily="34" charset="0"/>
              </a:rPr>
              <a:t>Watch our experts on what not to do when [XXX] happens</a:t>
            </a:r>
          </a:p>
          <a:p>
            <a:pPr marL="180000" indent="-180000">
              <a:buFont typeface="Arial" panose="020B0604020202020204" pitchFamily="34" charset="0"/>
              <a:buChar char="•"/>
            </a:pPr>
            <a:r>
              <a:rPr lang="en-GB" sz="1100" dirty="0">
                <a:latin typeface="Arial" panose="020B0604020202020204" pitchFamily="34" charset="0"/>
                <a:cs typeface="Arial" panose="020B0604020202020204" pitchFamily="34" charset="0"/>
              </a:rPr>
              <a:t>DIY tips for getting the most out of [XXX]</a:t>
            </a:r>
          </a:p>
          <a:p>
            <a:pPr marL="180000" indent="-180000">
              <a:buFont typeface="Arial" panose="020B0604020202020204" pitchFamily="34" charset="0"/>
              <a:buChar char="•"/>
            </a:pPr>
            <a:r>
              <a:rPr lang="en-GB" sz="1100" dirty="0">
                <a:latin typeface="Arial" panose="020B0604020202020204" pitchFamily="34" charset="0"/>
                <a:cs typeface="Arial" panose="020B0604020202020204" pitchFamily="34" charset="0"/>
              </a:rPr>
              <a:t>Etc. </a:t>
            </a:r>
            <a:endParaRPr lang="en-AU" sz="1100" dirty="0">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8DA9F929-7A60-D5F5-DEC8-C69D845AC9C8}"/>
              </a:ext>
            </a:extLst>
          </p:cNvPr>
          <p:cNvSpPr/>
          <p:nvPr/>
        </p:nvSpPr>
        <p:spPr>
          <a:xfrm>
            <a:off x="5544000" y="4032000"/>
            <a:ext cx="2949071" cy="1354217"/>
          </a:xfrm>
          <a:prstGeom prst="rect">
            <a:avLst/>
          </a:prstGeom>
        </p:spPr>
        <p:txBody>
          <a:bodyPr wrap="square" lIns="0" tIns="0" rIns="0" bIns="0" anchor="t">
            <a:spAutoFit/>
          </a:bodyPr>
          <a:lstStyle/>
          <a:p>
            <a:r>
              <a:rPr lang="en-AU" sz="1100" b="1" dirty="0">
                <a:latin typeface="Arial" panose="020B0604020202020204" pitchFamily="34" charset="0"/>
                <a:cs typeface="Arial" panose="020B0604020202020204" pitchFamily="34" charset="0"/>
              </a:rPr>
              <a:t>High-performing content (include details </a:t>
            </a:r>
            <a:br>
              <a:rPr lang="en-AU" sz="1100" b="1" dirty="0">
                <a:latin typeface="Arial" panose="020B0604020202020204" pitchFamily="34" charset="0"/>
                <a:cs typeface="Arial" panose="020B0604020202020204" pitchFamily="34" charset="0"/>
              </a:rPr>
            </a:br>
            <a:r>
              <a:rPr lang="en-AU" sz="1100" b="1" dirty="0">
                <a:latin typeface="Arial" panose="020B0604020202020204" pitchFamily="34" charset="0"/>
                <a:cs typeface="Arial" panose="020B0604020202020204" pitchFamily="34" charset="0"/>
              </a:rPr>
              <a:t>of likes, clicks, views etc.)</a:t>
            </a:r>
          </a:p>
          <a:p>
            <a:pPr marL="180000" indent="-180000">
              <a:buFont typeface="Arial" panose="020B0604020202020204" pitchFamily="34" charset="0"/>
              <a:buChar char="•"/>
            </a:pPr>
            <a:r>
              <a:rPr lang="en-GB" sz="1100" dirty="0">
                <a:latin typeface="Arial" panose="020B0604020202020204" pitchFamily="34" charset="0"/>
                <a:cs typeface="Arial" panose="020B0604020202020204" pitchFamily="34" charset="0"/>
              </a:rPr>
              <a:t>How to fix your [XXX] in three easy steps: 300+ views on YouTube/255 likes on Facebook</a:t>
            </a:r>
          </a:p>
          <a:p>
            <a:pPr marL="180000" indent="-180000">
              <a:buFont typeface="Arial" panose="020B0604020202020204" pitchFamily="34" charset="0"/>
              <a:buChar char="•"/>
            </a:pPr>
            <a:r>
              <a:rPr lang="en-GB" sz="1100" dirty="0">
                <a:latin typeface="Arial" panose="020B0604020202020204" pitchFamily="34" charset="0"/>
                <a:cs typeface="Arial" panose="020B0604020202020204" pitchFamily="34" charset="0"/>
              </a:rPr>
              <a:t>Monthly email newsletter: averaging approx. 1100 click throughs per month</a:t>
            </a:r>
          </a:p>
          <a:p>
            <a:pPr marL="180000" indent="-180000">
              <a:buFont typeface="Arial" panose="020B0604020202020204" pitchFamily="34" charset="0"/>
              <a:buChar char="•"/>
            </a:pPr>
            <a:r>
              <a:rPr lang="en-GB" sz="1100" dirty="0">
                <a:latin typeface="Arial" panose="020B0604020202020204" pitchFamily="34" charset="0"/>
                <a:cs typeface="Arial" panose="020B0604020202020204" pitchFamily="34" charset="0"/>
              </a:rPr>
              <a:t>Etc. </a:t>
            </a:r>
            <a:endParaRPr lang="en-AU" sz="1100" dirty="0">
              <a:latin typeface="Arial" panose="020B0604020202020204" pitchFamily="34" charset="0"/>
              <a:cs typeface="Arial" panose="020B0604020202020204" pitchFamily="34" charset="0"/>
            </a:endParaRPr>
          </a:p>
        </p:txBody>
      </p:sp>
      <p:sp>
        <p:nvSpPr>
          <p:cNvPr id="36" name="Rounded Rectangle 35">
            <a:extLst>
              <a:ext uri="{FF2B5EF4-FFF2-40B4-BE49-F238E27FC236}">
                <a16:creationId xmlns:a16="http://schemas.microsoft.com/office/drawing/2014/main" id="{5505DDF5-9B39-55CC-E669-D149F9EE885D}"/>
              </a:ext>
            </a:extLst>
          </p:cNvPr>
          <p:cNvSpPr>
            <a:spLocks noChangeAspect="1"/>
          </p:cNvSpPr>
          <p:nvPr/>
        </p:nvSpPr>
        <p:spPr>
          <a:xfrm>
            <a:off x="4896002" y="2628000"/>
            <a:ext cx="468000" cy="468000"/>
          </a:xfrm>
          <a:prstGeom prst="round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dirty="0"/>
          </a:p>
        </p:txBody>
      </p:sp>
      <p:sp>
        <p:nvSpPr>
          <p:cNvPr id="37" name="Rectangle 36">
            <a:extLst>
              <a:ext uri="{FF2B5EF4-FFF2-40B4-BE49-F238E27FC236}">
                <a16:creationId xmlns:a16="http://schemas.microsoft.com/office/drawing/2014/main" id="{58A80F79-4810-48C5-8A83-4E928CE39C1C}"/>
              </a:ext>
            </a:extLst>
          </p:cNvPr>
          <p:cNvSpPr/>
          <p:nvPr/>
        </p:nvSpPr>
        <p:spPr>
          <a:xfrm>
            <a:off x="5544000" y="2628000"/>
            <a:ext cx="2949071" cy="1015663"/>
          </a:xfrm>
          <a:prstGeom prst="rect">
            <a:avLst/>
          </a:prstGeom>
        </p:spPr>
        <p:txBody>
          <a:bodyPr wrap="square" lIns="0" tIns="0" rIns="0" bIns="0" anchor="t">
            <a:spAutoFit/>
          </a:bodyPr>
          <a:lstStyle/>
          <a:p>
            <a:r>
              <a:rPr lang="en-AU" sz="1100" b="1" dirty="0">
                <a:latin typeface="Arial" panose="020B0604020202020204" pitchFamily="34" charset="0"/>
                <a:cs typeface="Arial" panose="020B0604020202020204" pitchFamily="34" charset="0"/>
              </a:rPr>
              <a:t>Other assets (e.g. photos, email newsletter, eBooks, White Papers, etc.)</a:t>
            </a:r>
          </a:p>
          <a:p>
            <a:pPr marL="180000" indent="-180000">
              <a:buFont typeface="Arial" panose="020B0604020202020204" pitchFamily="34" charset="0"/>
              <a:buChar char="•"/>
            </a:pPr>
            <a:r>
              <a:rPr lang="en-GB" sz="1100" dirty="0">
                <a:latin typeface="Arial" panose="020B0604020202020204" pitchFamily="34" charset="0"/>
                <a:cs typeface="Arial" panose="020B0604020202020204" pitchFamily="34" charset="0"/>
              </a:rPr>
              <a:t>10 x professional photos of recent projects </a:t>
            </a:r>
          </a:p>
          <a:p>
            <a:pPr marL="180000" indent="-180000">
              <a:buFont typeface="Arial" panose="020B0604020202020204" pitchFamily="34" charset="0"/>
              <a:buChar char="•"/>
            </a:pPr>
            <a:r>
              <a:rPr lang="en-GB" sz="1100" dirty="0">
                <a:latin typeface="Arial" panose="020B0604020202020204" pitchFamily="34" charset="0"/>
                <a:cs typeface="Arial" panose="020B0604020202020204" pitchFamily="34" charset="0"/>
              </a:rPr>
              <a:t>Monthly email newsletter</a:t>
            </a:r>
          </a:p>
          <a:p>
            <a:pPr marL="180000" indent="-180000">
              <a:buFont typeface="Arial" panose="020B0604020202020204" pitchFamily="34" charset="0"/>
              <a:buChar char="•"/>
            </a:pPr>
            <a:r>
              <a:rPr lang="en-GB" sz="1100" dirty="0">
                <a:latin typeface="Arial" panose="020B0604020202020204" pitchFamily="34" charset="0"/>
                <a:cs typeface="Arial" panose="020B0604020202020204" pitchFamily="34" charset="0"/>
              </a:rPr>
              <a:t>5 x eBooks</a:t>
            </a:r>
          </a:p>
          <a:p>
            <a:pPr marL="180000" indent="-180000">
              <a:buFont typeface="Arial" panose="020B0604020202020204" pitchFamily="34" charset="0"/>
              <a:buChar char="•"/>
            </a:pPr>
            <a:r>
              <a:rPr lang="en-GB" sz="1100" dirty="0">
                <a:latin typeface="Arial" panose="020B0604020202020204" pitchFamily="34" charset="0"/>
                <a:cs typeface="Arial" panose="020B0604020202020204" pitchFamily="34" charset="0"/>
              </a:rPr>
              <a:t>Etc. </a:t>
            </a:r>
          </a:p>
        </p:txBody>
      </p:sp>
      <p:sp>
        <p:nvSpPr>
          <p:cNvPr id="38" name="Rounded Rectangle 37">
            <a:extLst>
              <a:ext uri="{FF2B5EF4-FFF2-40B4-BE49-F238E27FC236}">
                <a16:creationId xmlns:a16="http://schemas.microsoft.com/office/drawing/2014/main" id="{E7C5DA98-42A9-3DB4-B123-8AAE3B55F066}"/>
              </a:ext>
            </a:extLst>
          </p:cNvPr>
          <p:cNvSpPr>
            <a:spLocks noChangeAspect="1"/>
          </p:cNvSpPr>
          <p:nvPr/>
        </p:nvSpPr>
        <p:spPr>
          <a:xfrm>
            <a:off x="4896002" y="4032000"/>
            <a:ext cx="468000" cy="468000"/>
          </a:xfrm>
          <a:prstGeom prst="round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dirty="0"/>
          </a:p>
        </p:txBody>
      </p:sp>
      <p:pic>
        <p:nvPicPr>
          <p:cNvPr id="6" name="Picture 5">
            <a:extLst>
              <a:ext uri="{FF2B5EF4-FFF2-40B4-BE49-F238E27FC236}">
                <a16:creationId xmlns:a16="http://schemas.microsoft.com/office/drawing/2014/main" id="{32887CF3-8B10-E6C0-755E-4EDF14EACB6E}"/>
              </a:ext>
            </a:extLst>
          </p:cNvPr>
          <p:cNvPicPr>
            <a:picLocks noChangeAspect="1"/>
          </p:cNvPicPr>
          <p:nvPr/>
        </p:nvPicPr>
        <p:blipFill>
          <a:blip r:embed="rId3"/>
          <a:stretch>
            <a:fillRect/>
          </a:stretch>
        </p:blipFill>
        <p:spPr>
          <a:xfrm>
            <a:off x="4896002" y="1368000"/>
            <a:ext cx="468000" cy="468000"/>
          </a:xfrm>
          <a:prstGeom prst="rect">
            <a:avLst/>
          </a:prstGeom>
        </p:spPr>
      </p:pic>
      <p:pic>
        <p:nvPicPr>
          <p:cNvPr id="8" name="Picture 7">
            <a:extLst>
              <a:ext uri="{FF2B5EF4-FFF2-40B4-BE49-F238E27FC236}">
                <a16:creationId xmlns:a16="http://schemas.microsoft.com/office/drawing/2014/main" id="{12923EEF-BE64-33E5-9B8E-65CD418E1684}"/>
              </a:ext>
            </a:extLst>
          </p:cNvPr>
          <p:cNvPicPr>
            <a:picLocks noChangeAspect="1"/>
          </p:cNvPicPr>
          <p:nvPr/>
        </p:nvPicPr>
        <p:blipFill>
          <a:blip r:embed="rId4"/>
          <a:stretch>
            <a:fillRect/>
          </a:stretch>
        </p:blipFill>
        <p:spPr>
          <a:xfrm>
            <a:off x="4896002" y="2628000"/>
            <a:ext cx="468000" cy="468000"/>
          </a:xfrm>
          <a:prstGeom prst="rect">
            <a:avLst/>
          </a:prstGeom>
        </p:spPr>
      </p:pic>
      <p:pic>
        <p:nvPicPr>
          <p:cNvPr id="10" name="Picture 9">
            <a:extLst>
              <a:ext uri="{FF2B5EF4-FFF2-40B4-BE49-F238E27FC236}">
                <a16:creationId xmlns:a16="http://schemas.microsoft.com/office/drawing/2014/main" id="{ED181CBB-94BD-098C-4BF9-1A4F8D147805}"/>
              </a:ext>
            </a:extLst>
          </p:cNvPr>
          <p:cNvPicPr>
            <a:picLocks noChangeAspect="1"/>
          </p:cNvPicPr>
          <p:nvPr/>
        </p:nvPicPr>
        <p:blipFill>
          <a:blip r:embed="rId5"/>
          <a:stretch>
            <a:fillRect/>
          </a:stretch>
        </p:blipFill>
        <p:spPr>
          <a:xfrm>
            <a:off x="4896002" y="4032000"/>
            <a:ext cx="468000" cy="468000"/>
          </a:xfrm>
          <a:prstGeom prst="rect">
            <a:avLst/>
          </a:prstGeom>
        </p:spPr>
      </p:pic>
      <p:pic>
        <p:nvPicPr>
          <p:cNvPr id="12" name="Picture 11">
            <a:extLst>
              <a:ext uri="{FF2B5EF4-FFF2-40B4-BE49-F238E27FC236}">
                <a16:creationId xmlns:a16="http://schemas.microsoft.com/office/drawing/2014/main" id="{05D685F4-0523-E74E-0FCB-CEEE7B683D4C}"/>
              </a:ext>
            </a:extLst>
          </p:cNvPr>
          <p:cNvPicPr>
            <a:picLocks noChangeAspect="1"/>
          </p:cNvPicPr>
          <p:nvPr/>
        </p:nvPicPr>
        <p:blipFill>
          <a:blip r:embed="rId6"/>
          <a:stretch>
            <a:fillRect/>
          </a:stretch>
        </p:blipFill>
        <p:spPr>
          <a:xfrm>
            <a:off x="648001" y="4032000"/>
            <a:ext cx="468000" cy="468000"/>
          </a:xfrm>
          <a:prstGeom prst="rect">
            <a:avLst/>
          </a:prstGeom>
        </p:spPr>
      </p:pic>
      <p:pic>
        <p:nvPicPr>
          <p:cNvPr id="14" name="Picture 13">
            <a:extLst>
              <a:ext uri="{FF2B5EF4-FFF2-40B4-BE49-F238E27FC236}">
                <a16:creationId xmlns:a16="http://schemas.microsoft.com/office/drawing/2014/main" id="{C9362E64-CB33-FF8F-8E6D-846F23F7F5AB}"/>
              </a:ext>
            </a:extLst>
          </p:cNvPr>
          <p:cNvPicPr>
            <a:picLocks noChangeAspect="1"/>
          </p:cNvPicPr>
          <p:nvPr/>
        </p:nvPicPr>
        <p:blipFill>
          <a:blip r:embed="rId7"/>
          <a:stretch>
            <a:fillRect/>
          </a:stretch>
        </p:blipFill>
        <p:spPr>
          <a:xfrm>
            <a:off x="648001" y="2772000"/>
            <a:ext cx="468000" cy="468000"/>
          </a:xfrm>
          <a:prstGeom prst="rect">
            <a:avLst/>
          </a:prstGeom>
        </p:spPr>
      </p:pic>
    </p:spTree>
    <p:extLst>
      <p:ext uri="{BB962C8B-B14F-4D97-AF65-F5344CB8AC3E}">
        <p14:creationId xmlns:p14="http://schemas.microsoft.com/office/powerpoint/2010/main" val="3666159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9AAF171-1154-2F5C-D477-C844EC40A9BE}"/>
              </a:ext>
            </a:extLst>
          </p:cNvPr>
          <p:cNvSpPr/>
          <p:nvPr/>
        </p:nvSpPr>
        <p:spPr>
          <a:xfrm>
            <a:off x="648000" y="1368000"/>
            <a:ext cx="7848000" cy="677108"/>
          </a:xfrm>
          <a:prstGeom prst="rect">
            <a:avLst/>
          </a:prstGeom>
        </p:spPr>
        <p:txBody>
          <a:bodyPr wrap="square" lIns="0" tIns="0" rIns="0" bIns="0" anchor="t">
            <a:spAutoFit/>
          </a:bodyPr>
          <a:lstStyle/>
          <a:p>
            <a:r>
              <a:rPr lang="en-AU" sz="1100" dirty="0">
                <a:latin typeface="Arial" panose="020B0604020202020204" pitchFamily="34" charset="0"/>
                <a:cs typeface="Arial" panose="020B0604020202020204" pitchFamily="34" charset="0"/>
              </a:rPr>
              <a:t>Identify the top three competitors in your industry and/or location. List the kinds of content they produce, including their social media accounts, and its pros and cons. Identify gaps in their content that you might be able to fill.</a:t>
            </a:r>
          </a:p>
          <a:p>
            <a:endParaRPr lang="en-AU" sz="1100" dirty="0">
              <a:latin typeface="Arial" panose="020B0604020202020204" pitchFamily="34" charset="0"/>
              <a:cs typeface="Arial" panose="020B0604020202020204" pitchFamily="34" charset="0"/>
            </a:endParaRPr>
          </a:p>
          <a:p>
            <a:r>
              <a:rPr lang="en-AU" sz="1100" b="1" dirty="0">
                <a:latin typeface="Arial" panose="020B0604020202020204" pitchFamily="34" charset="0"/>
                <a:cs typeface="Arial" panose="020B0604020202020204" pitchFamily="34" charset="0"/>
              </a:rPr>
              <a:t>Example: 1. Bayside Patios, Porches &amp; Pergolas.</a:t>
            </a:r>
          </a:p>
        </p:txBody>
      </p:sp>
      <p:graphicFrame>
        <p:nvGraphicFramePr>
          <p:cNvPr id="11" name="Content Placeholder 17">
            <a:extLst>
              <a:ext uri="{FF2B5EF4-FFF2-40B4-BE49-F238E27FC236}">
                <a16:creationId xmlns:a16="http://schemas.microsoft.com/office/drawing/2014/main" id="{564FC629-5539-90A1-AE62-D2D5BDA592AA}"/>
              </a:ext>
            </a:extLst>
          </p:cNvPr>
          <p:cNvGraphicFramePr>
            <a:graphicFrameLocks/>
          </p:cNvGraphicFramePr>
          <p:nvPr>
            <p:extLst>
              <p:ext uri="{D42A27DB-BD31-4B8C-83A1-F6EECF244321}">
                <p14:modId xmlns:p14="http://schemas.microsoft.com/office/powerpoint/2010/main" val="900881943"/>
              </p:ext>
            </p:extLst>
          </p:nvPr>
        </p:nvGraphicFramePr>
        <p:xfrm>
          <a:off x="648000" y="2268000"/>
          <a:ext cx="7848000" cy="3912210"/>
        </p:xfrm>
        <a:graphic>
          <a:graphicData uri="http://schemas.openxmlformats.org/drawingml/2006/table">
            <a:tbl>
              <a:tblPr firstRow="1" bandRow="1">
                <a:tableStyleId>{8EC20E35-A176-4012-BC5E-935CFFF8708E}</a:tableStyleId>
              </a:tblPr>
              <a:tblGrid>
                <a:gridCol w="2628000">
                  <a:extLst>
                    <a:ext uri="{9D8B030D-6E8A-4147-A177-3AD203B41FA5}">
                      <a16:colId xmlns:a16="http://schemas.microsoft.com/office/drawing/2014/main" val="88489361"/>
                    </a:ext>
                  </a:extLst>
                </a:gridCol>
                <a:gridCol w="2628000">
                  <a:extLst>
                    <a:ext uri="{9D8B030D-6E8A-4147-A177-3AD203B41FA5}">
                      <a16:colId xmlns:a16="http://schemas.microsoft.com/office/drawing/2014/main" val="169351239"/>
                    </a:ext>
                  </a:extLst>
                </a:gridCol>
                <a:gridCol w="2592000">
                  <a:extLst>
                    <a:ext uri="{9D8B030D-6E8A-4147-A177-3AD203B41FA5}">
                      <a16:colId xmlns:a16="http://schemas.microsoft.com/office/drawing/2014/main" val="3916741978"/>
                    </a:ext>
                  </a:extLst>
                </a:gridCol>
              </a:tblGrid>
              <a:tr h="321210">
                <a:tc>
                  <a:txBody>
                    <a:bodyPr/>
                    <a:lstStyle/>
                    <a:p>
                      <a:pPr algn="l"/>
                      <a:r>
                        <a:rPr lang="en-AU" sz="1000" b="1" i="0" dirty="0">
                          <a:latin typeface="Arial" panose="020B0604020202020204" pitchFamily="34" charset="0"/>
                          <a:cs typeface="Arial" panose="020B0604020202020204" pitchFamily="34" charset="0"/>
                        </a:rPr>
                        <a:t>Content</a:t>
                      </a:r>
                    </a:p>
                  </a:txBody>
                  <a:tcPr marL="72000" marR="72000" marT="72000" marB="72000" anchor="ctr">
                    <a:lnL>
                      <a:noFill/>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000" b="1" i="0" dirty="0">
                          <a:latin typeface="Arial" panose="020B0604020202020204" pitchFamily="34" charset="0"/>
                          <a:cs typeface="Arial" panose="020B0604020202020204" pitchFamily="34" charset="0"/>
                        </a:rPr>
                        <a:t>Social Media</a:t>
                      </a:r>
                      <a:endParaRPr lang="en-AU" sz="1000" b="1" i="0" dirty="0">
                        <a:solidFill>
                          <a:schemeClr val="bg1"/>
                        </a:solidFill>
                        <a:latin typeface="Arial" panose="020B0604020202020204" pitchFamily="34" charset="0"/>
                        <a:cs typeface="Arial" panose="020B0604020202020204"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000" b="1" i="0" dirty="0">
                          <a:solidFill>
                            <a:schemeClr val="bg1"/>
                          </a:solidFill>
                          <a:latin typeface="Arial" panose="020B0604020202020204" pitchFamily="34" charset="0"/>
                          <a:cs typeface="Arial" panose="020B0604020202020204" pitchFamily="34" charset="0"/>
                        </a:rPr>
                        <a:t>Content Gaps</a:t>
                      </a:r>
                    </a:p>
                  </a:txBody>
                  <a:tcPr marL="72000" marR="72000" marT="72000" marB="72000" anchor="ctr">
                    <a:lnL w="12700" cap="flat" cmpd="sng" algn="ctr">
                      <a:solidFill>
                        <a:schemeClr val="bg1"/>
                      </a:solidFill>
                      <a:prstDash val="solid"/>
                      <a:round/>
                      <a:headEnd type="none" w="med" len="med"/>
                      <a:tailEnd type="none" w="med" len="med"/>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00096"/>
                  </a:ext>
                </a:extLst>
              </a:tr>
              <a:tr h="1286983">
                <a:tc>
                  <a:txBody>
                    <a:bodyPr/>
                    <a:lstStyle/>
                    <a:p>
                      <a:pPr marL="144000" indent="-144000" algn="l">
                        <a:buFont typeface="Arial" panose="020B0604020202020204" pitchFamily="34" charset="0"/>
                        <a:buChar char="•"/>
                      </a:pPr>
                      <a:r>
                        <a:rPr lang="en-GB" sz="1000" dirty="0">
                          <a:effectLst/>
                          <a:latin typeface="Arial" panose="020B0604020202020204" pitchFamily="34" charset="0"/>
                          <a:cs typeface="Arial" panose="020B0604020202020204" pitchFamily="34" charset="0"/>
                        </a:rPr>
                        <a:t>Blog articles</a:t>
                      </a:r>
                    </a:p>
                    <a:p>
                      <a:pPr marL="144000" indent="-144000" algn="l">
                        <a:buFont typeface="Arial" panose="020B0604020202020204" pitchFamily="34" charset="0"/>
                        <a:buChar char="•"/>
                      </a:pPr>
                      <a:r>
                        <a:rPr lang="en-GB" sz="1000" dirty="0">
                          <a:effectLst/>
                          <a:latin typeface="Arial" panose="020B0604020202020204" pitchFamily="34" charset="0"/>
                          <a:cs typeface="Arial" panose="020B0604020202020204" pitchFamily="34" charset="0"/>
                        </a:rPr>
                        <a:t>Before and after videos </a:t>
                      </a:r>
                    </a:p>
                    <a:p>
                      <a:pPr marL="144000" indent="-144000" algn="l">
                        <a:buFont typeface="Arial" panose="020B0604020202020204" pitchFamily="34" charset="0"/>
                        <a:buChar char="•"/>
                      </a:pPr>
                      <a:r>
                        <a:rPr lang="en-GB" sz="1000" dirty="0">
                          <a:effectLst/>
                          <a:latin typeface="Arial" panose="020B0604020202020204" pitchFamily="34" charset="0"/>
                          <a:cs typeface="Arial" panose="020B0604020202020204" pitchFamily="34" charset="0"/>
                        </a:rPr>
                        <a:t>Email newsletter </a:t>
                      </a:r>
                    </a:p>
                    <a:p>
                      <a:pPr marL="144000" indent="-144000" algn="l">
                        <a:buFont typeface="Arial" panose="020B0604020202020204" pitchFamily="34" charset="0"/>
                        <a:buChar char="•"/>
                      </a:pPr>
                      <a:r>
                        <a:rPr lang="en-GB" sz="1000" dirty="0">
                          <a:effectLst/>
                          <a:latin typeface="Arial" panose="020B0604020202020204" pitchFamily="34" charset="0"/>
                          <a:cs typeface="Arial" panose="020B0604020202020204" pitchFamily="34" charset="0"/>
                        </a:rPr>
                        <a:t>Etc.</a:t>
                      </a:r>
                    </a:p>
                  </a:txBody>
                  <a:tcPr marL="72000" marR="72000" marT="72000" marB="7200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44000" indent="-144000" algn="l">
                        <a:buFont typeface="Arial" panose="020B0604020202020204" pitchFamily="34" charset="0"/>
                        <a:buChar char="•"/>
                      </a:pPr>
                      <a:r>
                        <a:rPr lang="en-GB" sz="1000" dirty="0">
                          <a:effectLst/>
                          <a:latin typeface="Arial" panose="020B0604020202020204" pitchFamily="34" charset="0"/>
                          <a:cs typeface="Arial" panose="020B0604020202020204" pitchFamily="34" charset="0"/>
                        </a:rPr>
                        <a:t>Facebook</a:t>
                      </a:r>
                    </a:p>
                    <a:p>
                      <a:pPr marL="144000" indent="-144000" algn="l">
                        <a:buFont typeface="Arial" panose="020B0604020202020204" pitchFamily="34" charset="0"/>
                        <a:buChar char="•"/>
                      </a:pPr>
                      <a:r>
                        <a:rPr lang="en-GB" sz="1000" dirty="0">
                          <a:effectLst/>
                          <a:latin typeface="Arial" panose="020B0604020202020204" pitchFamily="34" charset="0"/>
                          <a:cs typeface="Arial" panose="020B0604020202020204" pitchFamily="34" charset="0"/>
                        </a:rPr>
                        <a:t>Instagram</a:t>
                      </a:r>
                    </a:p>
                    <a:p>
                      <a:pPr marL="144000" indent="-144000" algn="l">
                        <a:buFont typeface="Arial" panose="020B0604020202020204" pitchFamily="34" charset="0"/>
                        <a:buChar char="•"/>
                      </a:pPr>
                      <a:r>
                        <a:rPr lang="en-GB" sz="1000" dirty="0">
                          <a:effectLst/>
                          <a:latin typeface="Arial" panose="020B0604020202020204" pitchFamily="34" charset="0"/>
                          <a:cs typeface="Arial" panose="020B0604020202020204" pitchFamily="34" charset="0"/>
                        </a:rPr>
                        <a:t>YouTube</a:t>
                      </a:r>
                    </a:p>
                    <a:p>
                      <a:pPr marL="144000" indent="-144000" algn="l">
                        <a:buFont typeface="Arial" panose="020B0604020202020204" pitchFamily="34" charset="0"/>
                        <a:buChar char="•"/>
                      </a:pPr>
                      <a:r>
                        <a:rPr lang="en-GB" sz="1000" dirty="0">
                          <a:effectLst/>
                          <a:latin typeface="Arial" panose="020B0604020202020204" pitchFamily="34" charset="0"/>
                          <a:cs typeface="Arial" panose="020B0604020202020204" pitchFamily="34" charset="0"/>
                        </a:rPr>
                        <a:t>Etc. </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44000" indent="-144000" algn="l">
                        <a:spcAft>
                          <a:spcPts val="600"/>
                        </a:spcAft>
                        <a:buFont typeface="Arial" panose="020B0604020202020204" pitchFamily="34" charset="0"/>
                        <a:buChar char="•"/>
                      </a:pPr>
                      <a:r>
                        <a:rPr lang="en-GB" sz="1000" dirty="0">
                          <a:effectLst/>
                          <a:latin typeface="Arial" panose="020B0604020202020204" pitchFamily="34" charset="0"/>
                          <a:cs typeface="Arial" panose="020B0604020202020204" pitchFamily="34" charset="0"/>
                        </a:rPr>
                        <a:t>Blog articles are not location-specific </a:t>
                      </a:r>
                    </a:p>
                    <a:p>
                      <a:pPr marL="144000" indent="-144000" algn="l">
                        <a:spcAft>
                          <a:spcPts val="600"/>
                        </a:spcAft>
                        <a:buFont typeface="Arial" panose="020B0604020202020204" pitchFamily="34" charset="0"/>
                        <a:buChar char="•"/>
                      </a:pPr>
                      <a:r>
                        <a:rPr lang="en-GB" sz="1000" dirty="0">
                          <a:effectLst/>
                          <a:latin typeface="Arial" panose="020B0604020202020204" pitchFamily="34" charset="0"/>
                          <a:cs typeface="Arial" panose="020B0604020202020204" pitchFamily="34" charset="0"/>
                        </a:rPr>
                        <a:t>Instagram could be better utilised to drive engagement  </a:t>
                      </a:r>
                    </a:p>
                    <a:p>
                      <a:pPr marL="144000" indent="-144000" algn="l">
                        <a:spcAft>
                          <a:spcPts val="600"/>
                        </a:spcAft>
                        <a:buFont typeface="Arial" panose="020B0604020202020204" pitchFamily="34" charset="0"/>
                        <a:buChar char="•"/>
                      </a:pPr>
                      <a:r>
                        <a:rPr lang="en-GB" sz="1000" dirty="0">
                          <a:effectLst/>
                          <a:latin typeface="Arial" panose="020B0604020202020204" pitchFamily="34" charset="0"/>
                          <a:cs typeface="Arial" panose="020B0604020202020204" pitchFamily="34" charset="0"/>
                        </a:rPr>
                        <a:t>High quality before and after videos/photos </a:t>
                      </a:r>
                    </a:p>
                    <a:p>
                      <a:pPr marL="144000" indent="-144000" algn="l">
                        <a:spcAft>
                          <a:spcPts val="600"/>
                        </a:spcAft>
                        <a:buFont typeface="Arial" panose="020B0604020202020204" pitchFamily="34" charset="0"/>
                        <a:buChar char="•"/>
                      </a:pPr>
                      <a:r>
                        <a:rPr lang="en-GB" sz="1000" dirty="0">
                          <a:effectLst/>
                          <a:latin typeface="Arial" panose="020B0604020202020204" pitchFamily="34" charset="0"/>
                          <a:cs typeface="Arial" panose="020B0604020202020204" pitchFamily="34" charset="0"/>
                        </a:rPr>
                        <a:t>Etc. </a:t>
                      </a:r>
                    </a:p>
                  </a:txBody>
                  <a:tcPr marL="72000" marR="72000" marT="72000" marB="72000">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79230234"/>
                  </a:ext>
                </a:extLst>
              </a:tr>
              <a:tr h="1224000">
                <a:tc>
                  <a:txBody>
                    <a:bodyPr/>
                    <a:lstStyle/>
                    <a:p>
                      <a:pPr marL="0" indent="0" algn="l">
                        <a:spcAft>
                          <a:spcPts val="600"/>
                        </a:spcAft>
                        <a:buFont typeface="Arial" panose="020B0604020202020204" pitchFamily="34" charset="0"/>
                        <a:buNone/>
                      </a:pPr>
                      <a:r>
                        <a:rPr lang="en-GB" sz="1000" b="1" i="0" dirty="0">
                          <a:effectLst/>
                          <a:latin typeface="Arial" panose="020B0604020202020204" pitchFamily="34" charset="0"/>
                          <a:cs typeface="Arial" panose="020B0604020202020204" pitchFamily="34" charset="0"/>
                        </a:rPr>
                        <a:t>Pros</a:t>
                      </a:r>
                    </a:p>
                    <a:p>
                      <a:pPr marL="144000" indent="-144000" algn="l">
                        <a:spcAft>
                          <a:spcPts val="600"/>
                        </a:spcAft>
                        <a:buFont typeface="Arial" panose="020B0604020202020204" pitchFamily="34" charset="0"/>
                        <a:buChar char="•"/>
                      </a:pPr>
                      <a:r>
                        <a:rPr lang="en-GB" sz="1000" dirty="0">
                          <a:effectLst/>
                          <a:latin typeface="Arial" panose="020B0604020202020204" pitchFamily="34" charset="0"/>
                          <a:cs typeface="Arial" panose="020B0604020202020204" pitchFamily="34" charset="0"/>
                        </a:rPr>
                        <a:t>Good selection of blog articles responding to keyword research and seasonality</a:t>
                      </a:r>
                    </a:p>
                    <a:p>
                      <a:pPr marL="144000" indent="-144000" algn="l">
                        <a:spcAft>
                          <a:spcPts val="600"/>
                        </a:spcAft>
                        <a:buFont typeface="Arial" panose="020B0604020202020204" pitchFamily="34" charset="0"/>
                        <a:buChar char="•"/>
                      </a:pPr>
                      <a:r>
                        <a:rPr lang="en-GB" sz="1000" dirty="0">
                          <a:effectLst/>
                          <a:latin typeface="Arial" panose="020B0604020202020204" pitchFamily="34" charset="0"/>
                          <a:cs typeface="Arial" panose="020B0604020202020204" pitchFamily="34" charset="0"/>
                        </a:rPr>
                        <a:t>Email newsletter is regular and contains useful information.</a:t>
                      </a:r>
                    </a:p>
                  </a:txBody>
                  <a:tcPr marL="72000" marR="72000" marT="72000" marB="7200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1" i="0" dirty="0">
                          <a:effectLst/>
                          <a:latin typeface="Arial" panose="020B0604020202020204" pitchFamily="34" charset="0"/>
                          <a:cs typeface="Arial" panose="020B0604020202020204" pitchFamily="34" charset="0"/>
                        </a:rPr>
                        <a:t>Pros</a:t>
                      </a:r>
                      <a:endParaRPr lang="en-GB" sz="1000" dirty="0">
                        <a:effectLst/>
                        <a:latin typeface="Arial" panose="020B0604020202020204" pitchFamily="34" charset="0"/>
                        <a:cs typeface="Arial" panose="020B0604020202020204" pitchFamily="34" charset="0"/>
                      </a:endParaRPr>
                    </a:p>
                    <a:p>
                      <a:pPr marL="144000" indent="-144000" algn="l">
                        <a:spcAft>
                          <a:spcPts val="600"/>
                        </a:spcAft>
                        <a:buFont typeface="Arial" panose="020B0604020202020204" pitchFamily="34" charset="0"/>
                        <a:buChar char="•"/>
                      </a:pPr>
                      <a:r>
                        <a:rPr lang="en-GB" sz="1000" dirty="0">
                          <a:effectLst/>
                          <a:latin typeface="Arial" panose="020B0604020202020204" pitchFamily="34" charset="0"/>
                          <a:cs typeface="Arial" panose="020B0604020202020204" pitchFamily="34" charset="0"/>
                        </a:rPr>
                        <a:t>Active on Facebook with 9000+ followers and good engagement on posts </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600"/>
                        </a:spcAft>
                      </a:pPr>
                      <a:endParaRPr lang="en-AU" sz="1000" b="1" dirty="0">
                        <a:solidFill>
                          <a:srgbClr val="4E41C8"/>
                        </a:solidFill>
                        <a:latin typeface="Arial" panose="020B0604020202020204" pitchFamily="34" charset="0"/>
                        <a:cs typeface="Arial" panose="020B0604020202020204" pitchFamily="34" charset="0"/>
                      </a:endParaRPr>
                    </a:p>
                  </a:txBody>
                  <a:tcPr marL="72000" marR="72000" marT="72000" marB="72000">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21131114"/>
                  </a:ext>
                </a:extLst>
              </a:tr>
              <a:tr h="1080000">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1" i="0" dirty="0">
                          <a:effectLst/>
                          <a:latin typeface="Arial" panose="020B0604020202020204" pitchFamily="34" charset="0"/>
                          <a:cs typeface="Arial" panose="020B0604020202020204" pitchFamily="34" charset="0"/>
                        </a:rPr>
                        <a:t>Cons</a:t>
                      </a:r>
                    </a:p>
                    <a:p>
                      <a:pPr marL="144000" indent="-144000" algn="l">
                        <a:spcAft>
                          <a:spcPts val="600"/>
                        </a:spcAft>
                        <a:buFont typeface="Arial" panose="020B0604020202020204" pitchFamily="34" charset="0"/>
                        <a:buChar char="•"/>
                      </a:pPr>
                      <a:r>
                        <a:rPr lang="en-GB" sz="1000" dirty="0">
                          <a:effectLst/>
                          <a:latin typeface="Arial" panose="020B0604020202020204" pitchFamily="34" charset="0"/>
                          <a:cs typeface="Arial" panose="020B0604020202020204" pitchFamily="34" charset="0"/>
                        </a:rPr>
                        <a:t>Videos are poor quality</a:t>
                      </a:r>
                    </a:p>
                  </a:txBody>
                  <a:tcPr marL="72000" marR="72000" marT="72000" marB="7200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000" b="1" i="0" dirty="0">
                          <a:effectLst/>
                          <a:latin typeface="Arial" panose="020B0604020202020204" pitchFamily="34" charset="0"/>
                          <a:cs typeface="Arial" panose="020B0604020202020204" pitchFamily="34" charset="0"/>
                        </a:rPr>
                        <a:t>Cons</a:t>
                      </a:r>
                      <a:endParaRPr lang="en-GB" sz="1000" dirty="0">
                        <a:effectLst/>
                        <a:latin typeface="Arial" panose="020B0604020202020204" pitchFamily="34" charset="0"/>
                        <a:cs typeface="Arial" panose="020B0604020202020204" pitchFamily="34" charset="0"/>
                      </a:endParaRPr>
                    </a:p>
                    <a:p>
                      <a:pPr marL="144000" indent="-144000" algn="l">
                        <a:spcAft>
                          <a:spcPts val="600"/>
                        </a:spcAft>
                        <a:buFont typeface="Arial" panose="020B0604020202020204" pitchFamily="34" charset="0"/>
                        <a:buChar char="•"/>
                      </a:pPr>
                      <a:r>
                        <a:rPr lang="en-GB" sz="1000" dirty="0">
                          <a:effectLst/>
                          <a:latin typeface="Arial" panose="020B0604020202020204" pitchFamily="34" charset="0"/>
                          <a:cs typeface="Arial" panose="020B0604020202020204" pitchFamily="34" charset="0"/>
                        </a:rPr>
                        <a:t>Facebook posts shared to Instagram but there is little engagement on the platform</a:t>
                      </a:r>
                    </a:p>
                    <a:p>
                      <a:pPr marL="144000" indent="-144000" algn="l">
                        <a:spcAft>
                          <a:spcPts val="600"/>
                        </a:spcAft>
                        <a:buFont typeface="Arial" panose="020B0604020202020204" pitchFamily="34" charset="0"/>
                        <a:buChar char="•"/>
                      </a:pPr>
                      <a:r>
                        <a:rPr lang="en-GB" sz="1000" dirty="0">
                          <a:effectLst/>
                          <a:latin typeface="Arial" panose="020B0604020202020204" pitchFamily="34" charset="0"/>
                          <a:cs typeface="Arial" panose="020B0604020202020204" pitchFamily="34" charset="0"/>
                        </a:rPr>
                        <a:t>YouTube videos shared to Facebook, but poor quality reduces engagement. </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000" dirty="0">
                        <a:effectLst/>
                        <a:latin typeface="Arial" panose="020B0604020202020204" pitchFamily="34" charset="0"/>
                        <a:cs typeface="Arial" panose="020B0604020202020204" pitchFamily="34" charset="0"/>
                      </a:endParaRPr>
                    </a:p>
                  </a:txBody>
                  <a:tcPr marL="72000" marR="72000" marT="72000" marB="72000">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94361379"/>
                  </a:ext>
                </a:extLst>
              </a:tr>
            </a:tbl>
          </a:graphicData>
        </a:graphic>
      </p:graphicFrame>
      <p:sp>
        <p:nvSpPr>
          <p:cNvPr id="12" name="Rectangle 11">
            <a:extLst>
              <a:ext uri="{FF2B5EF4-FFF2-40B4-BE49-F238E27FC236}">
                <a16:creationId xmlns:a16="http://schemas.microsoft.com/office/drawing/2014/main" id="{17700FB7-672C-1531-6E12-A0099622A292}"/>
              </a:ext>
            </a:extLst>
          </p:cNvPr>
          <p:cNvSpPr/>
          <p:nvPr/>
        </p:nvSpPr>
        <p:spPr>
          <a:xfrm>
            <a:off x="144000" y="144000"/>
            <a:ext cx="8856000" cy="72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Rectangle 12">
            <a:extLst>
              <a:ext uri="{FF2B5EF4-FFF2-40B4-BE49-F238E27FC236}">
                <a16:creationId xmlns:a16="http://schemas.microsoft.com/office/drawing/2014/main" id="{7A08F711-4DA1-2B60-4172-0BFC62C95E4A}"/>
              </a:ext>
            </a:extLst>
          </p:cNvPr>
          <p:cNvSpPr/>
          <p:nvPr/>
        </p:nvSpPr>
        <p:spPr>
          <a:xfrm>
            <a:off x="396000" y="350112"/>
            <a:ext cx="5835280" cy="307777"/>
          </a:xfrm>
          <a:prstGeom prst="rect">
            <a:avLst/>
          </a:prstGeom>
        </p:spPr>
        <p:txBody>
          <a:bodyPr wrap="square" lIns="0" tIns="0" rIns="0" bIns="0" anchor="t">
            <a:spAutoFit/>
          </a:bodyPr>
          <a:lstStyle/>
          <a:p>
            <a:r>
              <a:rPr lang="en-AU" sz="2000" b="1" dirty="0">
                <a:latin typeface="Arial Black" panose="020B0604020202020204" pitchFamily="34" charset="0"/>
                <a:cs typeface="Arial Black" panose="020B0604020202020204" pitchFamily="34" charset="0"/>
              </a:rPr>
              <a:t>Competitor Analysis.</a:t>
            </a:r>
          </a:p>
        </p:txBody>
      </p:sp>
    </p:spTree>
    <p:extLst>
      <p:ext uri="{BB962C8B-B14F-4D97-AF65-F5344CB8AC3E}">
        <p14:creationId xmlns:p14="http://schemas.microsoft.com/office/powerpoint/2010/main" val="1975855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700FB7-672C-1531-6E12-A0099622A292}"/>
              </a:ext>
            </a:extLst>
          </p:cNvPr>
          <p:cNvSpPr/>
          <p:nvPr/>
        </p:nvSpPr>
        <p:spPr>
          <a:xfrm>
            <a:off x="144000" y="144000"/>
            <a:ext cx="8856000" cy="72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Rectangle 12">
            <a:extLst>
              <a:ext uri="{FF2B5EF4-FFF2-40B4-BE49-F238E27FC236}">
                <a16:creationId xmlns:a16="http://schemas.microsoft.com/office/drawing/2014/main" id="{7A08F711-4DA1-2B60-4172-0BFC62C95E4A}"/>
              </a:ext>
            </a:extLst>
          </p:cNvPr>
          <p:cNvSpPr/>
          <p:nvPr/>
        </p:nvSpPr>
        <p:spPr>
          <a:xfrm>
            <a:off x="396000" y="350112"/>
            <a:ext cx="5835280" cy="307777"/>
          </a:xfrm>
          <a:prstGeom prst="rect">
            <a:avLst/>
          </a:prstGeom>
        </p:spPr>
        <p:txBody>
          <a:bodyPr wrap="square" lIns="0" tIns="0" rIns="0" bIns="0" anchor="t">
            <a:spAutoFit/>
          </a:bodyPr>
          <a:lstStyle/>
          <a:p>
            <a:r>
              <a:rPr lang="en-AU" sz="2000" b="1" dirty="0">
                <a:latin typeface="Arial Black" panose="020B0604020202020204" pitchFamily="34" charset="0"/>
                <a:cs typeface="Arial Black" panose="020B0604020202020204" pitchFamily="34" charset="0"/>
              </a:rPr>
              <a:t>Audience Profile.</a:t>
            </a:r>
          </a:p>
        </p:txBody>
      </p:sp>
      <p:sp>
        <p:nvSpPr>
          <p:cNvPr id="5" name="Rectangle 4">
            <a:extLst>
              <a:ext uri="{FF2B5EF4-FFF2-40B4-BE49-F238E27FC236}">
                <a16:creationId xmlns:a16="http://schemas.microsoft.com/office/drawing/2014/main" id="{F2E4FF4A-0BD5-419B-06B4-D3E20C837422}"/>
              </a:ext>
            </a:extLst>
          </p:cNvPr>
          <p:cNvSpPr/>
          <p:nvPr/>
        </p:nvSpPr>
        <p:spPr>
          <a:xfrm>
            <a:off x="1296000" y="2268000"/>
            <a:ext cx="2949070" cy="507831"/>
          </a:xfrm>
          <a:prstGeom prst="rect">
            <a:avLst/>
          </a:prstGeom>
        </p:spPr>
        <p:txBody>
          <a:bodyPr wrap="square" lIns="0" tIns="0" rIns="0" bIns="0" anchor="t">
            <a:spAutoFit/>
          </a:bodyPr>
          <a:lstStyle/>
          <a:p>
            <a:pPr>
              <a:spcAft>
                <a:spcPts val="800"/>
              </a:spcAft>
            </a:pPr>
            <a:r>
              <a:rPr lang="en-GB" sz="1100" b="1" dirty="0">
                <a:latin typeface="Arial" panose="020B0604020202020204" pitchFamily="34" charset="0"/>
                <a:cs typeface="Arial" panose="020B0604020202020204" pitchFamily="34" charset="0"/>
              </a:rPr>
              <a:t>Demographics</a:t>
            </a:r>
            <a:br>
              <a:rPr lang="en-GB" sz="1100" b="1"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Gender, age, ethnicity, industry, job, income bracket</a:t>
            </a:r>
          </a:p>
        </p:txBody>
      </p:sp>
      <p:sp>
        <p:nvSpPr>
          <p:cNvPr id="10" name="Rectangle 9">
            <a:extLst>
              <a:ext uri="{FF2B5EF4-FFF2-40B4-BE49-F238E27FC236}">
                <a16:creationId xmlns:a16="http://schemas.microsoft.com/office/drawing/2014/main" id="{CEF37AAA-B7F2-84F5-5D7D-B884472BE154}"/>
              </a:ext>
            </a:extLst>
          </p:cNvPr>
          <p:cNvSpPr/>
          <p:nvPr/>
        </p:nvSpPr>
        <p:spPr>
          <a:xfrm>
            <a:off x="1296000" y="3168000"/>
            <a:ext cx="2949070" cy="338554"/>
          </a:xfrm>
          <a:prstGeom prst="rect">
            <a:avLst/>
          </a:prstGeom>
        </p:spPr>
        <p:txBody>
          <a:bodyPr wrap="square" lIns="0" tIns="0" rIns="0" bIns="0" anchor="t">
            <a:spAutoFit/>
          </a:bodyPr>
          <a:lstStyle/>
          <a:p>
            <a:pPr>
              <a:spcAft>
                <a:spcPts val="800"/>
              </a:spcAft>
            </a:pPr>
            <a:r>
              <a:rPr lang="en-GB" sz="1100" b="1" dirty="0">
                <a:latin typeface="Arial" panose="020B0604020202020204" pitchFamily="34" charset="0"/>
                <a:cs typeface="Arial" panose="020B0604020202020204" pitchFamily="34" charset="0"/>
              </a:rPr>
              <a:t>Psychographics</a:t>
            </a:r>
            <a:br>
              <a:rPr lang="en-GB" sz="1100" b="1"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Values, beliefs, habits, interests</a:t>
            </a:r>
          </a:p>
        </p:txBody>
      </p:sp>
      <p:sp>
        <p:nvSpPr>
          <p:cNvPr id="16" name="Rectangle 15">
            <a:extLst>
              <a:ext uri="{FF2B5EF4-FFF2-40B4-BE49-F238E27FC236}">
                <a16:creationId xmlns:a16="http://schemas.microsoft.com/office/drawing/2014/main" id="{30AC9793-1167-70D1-795E-48962AB1812A}"/>
              </a:ext>
            </a:extLst>
          </p:cNvPr>
          <p:cNvSpPr/>
          <p:nvPr/>
        </p:nvSpPr>
        <p:spPr>
          <a:xfrm>
            <a:off x="1296000" y="4068000"/>
            <a:ext cx="2949070" cy="338554"/>
          </a:xfrm>
          <a:prstGeom prst="rect">
            <a:avLst/>
          </a:prstGeom>
        </p:spPr>
        <p:txBody>
          <a:bodyPr wrap="square" lIns="0" tIns="0" rIns="0" bIns="0" anchor="t">
            <a:spAutoFit/>
          </a:bodyPr>
          <a:lstStyle/>
          <a:p>
            <a:pPr>
              <a:spcAft>
                <a:spcPts val="800"/>
              </a:spcAft>
            </a:pPr>
            <a:r>
              <a:rPr lang="en-GB" sz="1100" b="1" dirty="0">
                <a:latin typeface="Arial" panose="020B0604020202020204" pitchFamily="34" charset="0"/>
                <a:cs typeface="Arial" panose="020B0604020202020204" pitchFamily="34" charset="0"/>
              </a:rPr>
              <a:t>Challenges</a:t>
            </a:r>
            <a:br>
              <a:rPr lang="en-GB" sz="1100" b="1"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What are your audience’s pain points?</a:t>
            </a:r>
          </a:p>
        </p:txBody>
      </p:sp>
      <p:sp>
        <p:nvSpPr>
          <p:cNvPr id="21" name="Rectangle 20">
            <a:extLst>
              <a:ext uri="{FF2B5EF4-FFF2-40B4-BE49-F238E27FC236}">
                <a16:creationId xmlns:a16="http://schemas.microsoft.com/office/drawing/2014/main" id="{D53051AA-00DA-6FF3-FC0D-13D95A0B080A}"/>
              </a:ext>
            </a:extLst>
          </p:cNvPr>
          <p:cNvSpPr/>
          <p:nvPr/>
        </p:nvSpPr>
        <p:spPr>
          <a:xfrm>
            <a:off x="1296000" y="4968000"/>
            <a:ext cx="2949070" cy="507831"/>
          </a:xfrm>
          <a:prstGeom prst="rect">
            <a:avLst/>
          </a:prstGeom>
        </p:spPr>
        <p:txBody>
          <a:bodyPr wrap="square" lIns="0" tIns="0" rIns="0" bIns="0" anchor="t">
            <a:spAutoFit/>
          </a:bodyPr>
          <a:lstStyle/>
          <a:p>
            <a:pPr>
              <a:spcAft>
                <a:spcPts val="800"/>
              </a:spcAft>
            </a:pPr>
            <a:r>
              <a:rPr lang="en-GB" sz="1100" b="1" dirty="0">
                <a:latin typeface="Arial" panose="020B0604020202020204" pitchFamily="34" charset="0"/>
                <a:cs typeface="Arial" panose="020B0604020202020204" pitchFamily="34" charset="0"/>
              </a:rPr>
              <a:t>Where do they get their information?</a:t>
            </a:r>
            <a:br>
              <a:rPr lang="en-GB" sz="1100" b="1"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Internet, newspapers, ads, commercials,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social media, etc.</a:t>
            </a:r>
          </a:p>
        </p:txBody>
      </p:sp>
      <p:sp>
        <p:nvSpPr>
          <p:cNvPr id="23" name="Rounded Rectangle 22">
            <a:extLst>
              <a:ext uri="{FF2B5EF4-FFF2-40B4-BE49-F238E27FC236}">
                <a16:creationId xmlns:a16="http://schemas.microsoft.com/office/drawing/2014/main" id="{6A2BCEA4-CA00-793F-10FF-31AF1DB4E4E8}"/>
              </a:ext>
            </a:extLst>
          </p:cNvPr>
          <p:cNvSpPr>
            <a:spLocks noChangeAspect="1"/>
          </p:cNvSpPr>
          <p:nvPr/>
        </p:nvSpPr>
        <p:spPr>
          <a:xfrm>
            <a:off x="4858718" y="1368000"/>
            <a:ext cx="468000" cy="468000"/>
          </a:xfrm>
          <a:prstGeom prst="round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dirty="0"/>
          </a:p>
        </p:txBody>
      </p:sp>
      <p:sp>
        <p:nvSpPr>
          <p:cNvPr id="25" name="Rectangle 24">
            <a:extLst>
              <a:ext uri="{FF2B5EF4-FFF2-40B4-BE49-F238E27FC236}">
                <a16:creationId xmlns:a16="http://schemas.microsoft.com/office/drawing/2014/main" id="{6D8DACED-9F81-A78E-B912-157D6D05887B}"/>
              </a:ext>
            </a:extLst>
          </p:cNvPr>
          <p:cNvSpPr/>
          <p:nvPr/>
        </p:nvSpPr>
        <p:spPr>
          <a:xfrm>
            <a:off x="5506717" y="1368000"/>
            <a:ext cx="2949070" cy="507831"/>
          </a:xfrm>
          <a:prstGeom prst="rect">
            <a:avLst/>
          </a:prstGeom>
        </p:spPr>
        <p:txBody>
          <a:bodyPr wrap="square" lIns="0" tIns="0" rIns="0" bIns="0" anchor="t">
            <a:spAutoFit/>
          </a:bodyPr>
          <a:lstStyle/>
          <a:p>
            <a:pPr>
              <a:spcAft>
                <a:spcPts val="800"/>
              </a:spcAft>
            </a:pPr>
            <a:r>
              <a:rPr lang="en-GB" sz="1100" b="1" dirty="0">
                <a:latin typeface="Arial" panose="020B0604020202020204" pitchFamily="34" charset="0"/>
                <a:cs typeface="Arial" panose="020B0604020202020204" pitchFamily="34" charset="0"/>
              </a:rPr>
              <a:t>What is your audience looking for?</a:t>
            </a:r>
            <a:br>
              <a:rPr lang="en-GB" sz="1100" b="1"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What keywords/key phrases are they searching?</a:t>
            </a:r>
          </a:p>
        </p:txBody>
      </p:sp>
      <p:sp>
        <p:nvSpPr>
          <p:cNvPr id="27" name="Rounded Rectangle 26">
            <a:extLst>
              <a:ext uri="{FF2B5EF4-FFF2-40B4-BE49-F238E27FC236}">
                <a16:creationId xmlns:a16="http://schemas.microsoft.com/office/drawing/2014/main" id="{746CB6EF-65F2-415F-0760-A9C40B8797B0}"/>
              </a:ext>
            </a:extLst>
          </p:cNvPr>
          <p:cNvSpPr>
            <a:spLocks noChangeAspect="1"/>
          </p:cNvSpPr>
          <p:nvPr/>
        </p:nvSpPr>
        <p:spPr>
          <a:xfrm>
            <a:off x="4858718" y="2268000"/>
            <a:ext cx="468000" cy="468000"/>
          </a:xfrm>
          <a:prstGeom prst="round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dirty="0"/>
          </a:p>
        </p:txBody>
      </p:sp>
      <p:sp>
        <p:nvSpPr>
          <p:cNvPr id="29" name="Rectangle 28">
            <a:extLst>
              <a:ext uri="{FF2B5EF4-FFF2-40B4-BE49-F238E27FC236}">
                <a16:creationId xmlns:a16="http://schemas.microsoft.com/office/drawing/2014/main" id="{7BE8595B-B9F1-ED92-FF97-6C709750BB1B}"/>
              </a:ext>
            </a:extLst>
          </p:cNvPr>
          <p:cNvSpPr/>
          <p:nvPr/>
        </p:nvSpPr>
        <p:spPr>
          <a:xfrm>
            <a:off x="5506717" y="2268000"/>
            <a:ext cx="2949070" cy="338554"/>
          </a:xfrm>
          <a:prstGeom prst="rect">
            <a:avLst/>
          </a:prstGeom>
        </p:spPr>
        <p:txBody>
          <a:bodyPr wrap="square" lIns="0" tIns="0" rIns="0" bIns="0" anchor="t">
            <a:spAutoFit/>
          </a:bodyPr>
          <a:lstStyle/>
          <a:p>
            <a:pPr>
              <a:spcAft>
                <a:spcPts val="800"/>
              </a:spcAft>
            </a:pPr>
            <a:r>
              <a:rPr lang="en-GB" sz="1100" b="1" dirty="0">
                <a:latin typeface="Arial" panose="020B0604020202020204" pitchFamily="34" charset="0"/>
                <a:cs typeface="Arial" panose="020B0604020202020204" pitchFamily="34" charset="0"/>
              </a:rPr>
              <a:t>What type of content do they prefer?</a:t>
            </a:r>
            <a:r>
              <a:rPr lang="en-GB" sz="1100" dirty="0">
                <a:latin typeface="Arial" panose="020B0604020202020204" pitchFamily="34" charset="0"/>
                <a:cs typeface="Arial" panose="020B0604020202020204" pitchFamily="34" charset="0"/>
              </a:rPr>
              <a:t>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Blogs, eBooks, videos, social media posts, etc.</a:t>
            </a:r>
          </a:p>
        </p:txBody>
      </p:sp>
      <p:sp>
        <p:nvSpPr>
          <p:cNvPr id="31" name="Rounded Rectangle 30">
            <a:extLst>
              <a:ext uri="{FF2B5EF4-FFF2-40B4-BE49-F238E27FC236}">
                <a16:creationId xmlns:a16="http://schemas.microsoft.com/office/drawing/2014/main" id="{912F9525-FE30-E876-BD7F-99D13DA8E513}"/>
              </a:ext>
            </a:extLst>
          </p:cNvPr>
          <p:cNvSpPr>
            <a:spLocks noChangeAspect="1"/>
          </p:cNvSpPr>
          <p:nvPr/>
        </p:nvSpPr>
        <p:spPr>
          <a:xfrm>
            <a:off x="4858718" y="3168000"/>
            <a:ext cx="468000" cy="468000"/>
          </a:xfrm>
          <a:prstGeom prst="round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dirty="0"/>
          </a:p>
        </p:txBody>
      </p:sp>
      <p:sp>
        <p:nvSpPr>
          <p:cNvPr id="33" name="Rectangle 32">
            <a:extLst>
              <a:ext uri="{FF2B5EF4-FFF2-40B4-BE49-F238E27FC236}">
                <a16:creationId xmlns:a16="http://schemas.microsoft.com/office/drawing/2014/main" id="{294294E5-FF80-3555-434C-B50062623A0D}"/>
              </a:ext>
            </a:extLst>
          </p:cNvPr>
          <p:cNvSpPr/>
          <p:nvPr/>
        </p:nvSpPr>
        <p:spPr>
          <a:xfrm>
            <a:off x="5506717" y="3168000"/>
            <a:ext cx="2949070" cy="1015663"/>
          </a:xfrm>
          <a:prstGeom prst="rect">
            <a:avLst/>
          </a:prstGeom>
        </p:spPr>
        <p:txBody>
          <a:bodyPr wrap="square" lIns="0" tIns="0" rIns="0" bIns="0" anchor="t">
            <a:spAutoFit/>
          </a:bodyPr>
          <a:lstStyle/>
          <a:p>
            <a:pPr>
              <a:spcAft>
                <a:spcPts val="800"/>
              </a:spcAft>
            </a:pPr>
            <a:r>
              <a:rPr lang="en-GB" sz="1100" b="1" dirty="0">
                <a:latin typeface="Arial" panose="020B0604020202020204" pitchFamily="34" charset="0"/>
                <a:cs typeface="Arial" panose="020B0604020202020204" pitchFamily="34" charset="0"/>
              </a:rPr>
              <a:t>How can we help our audience?</a:t>
            </a:r>
            <a:br>
              <a:rPr lang="en-GB" sz="1100" b="1"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Once you’ve identified your customers, their preferences, and their pain points, brainstorm the kinds of content you can provide to answer their questions, offer them solutions and drive engagement with your brand. </a:t>
            </a:r>
            <a:endParaRPr lang="en-AU" sz="1100"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B0FD8E16-6CE1-150A-4369-112083327FF4}"/>
              </a:ext>
            </a:extLst>
          </p:cNvPr>
          <p:cNvSpPr/>
          <p:nvPr/>
        </p:nvSpPr>
        <p:spPr>
          <a:xfrm>
            <a:off x="648000" y="1368000"/>
            <a:ext cx="3637281" cy="507831"/>
          </a:xfrm>
          <a:prstGeom prst="rect">
            <a:avLst/>
          </a:prstGeom>
        </p:spPr>
        <p:txBody>
          <a:bodyPr wrap="square" lIns="0" tIns="0" rIns="0" bIns="0" anchor="t">
            <a:spAutoFit/>
          </a:bodyPr>
          <a:lstStyle/>
          <a:p>
            <a:r>
              <a:rPr lang="en-AU" sz="1100" dirty="0">
                <a:latin typeface="Arial" panose="020B0604020202020204" pitchFamily="34" charset="0"/>
                <a:cs typeface="Arial" panose="020B0604020202020204" pitchFamily="34" charset="0"/>
              </a:rPr>
              <a:t>Use this section to identify the key attributes of your target audience, to ensure your content is useful, engaging and relevant to your current and potential customers.</a:t>
            </a:r>
          </a:p>
        </p:txBody>
      </p:sp>
      <p:sp>
        <p:nvSpPr>
          <p:cNvPr id="3" name="Rounded Rectangle 2">
            <a:extLst>
              <a:ext uri="{FF2B5EF4-FFF2-40B4-BE49-F238E27FC236}">
                <a16:creationId xmlns:a16="http://schemas.microsoft.com/office/drawing/2014/main" id="{BE83C89C-38BF-5C10-966D-E734474CC738}"/>
              </a:ext>
            </a:extLst>
          </p:cNvPr>
          <p:cNvSpPr>
            <a:spLocks noChangeAspect="1"/>
          </p:cNvSpPr>
          <p:nvPr/>
        </p:nvSpPr>
        <p:spPr>
          <a:xfrm>
            <a:off x="648001" y="2268000"/>
            <a:ext cx="468000" cy="468000"/>
          </a:xfrm>
          <a:prstGeom prst="round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dirty="0"/>
          </a:p>
        </p:txBody>
      </p:sp>
      <p:sp>
        <p:nvSpPr>
          <p:cNvPr id="19" name="Rounded Rectangle 18">
            <a:extLst>
              <a:ext uri="{FF2B5EF4-FFF2-40B4-BE49-F238E27FC236}">
                <a16:creationId xmlns:a16="http://schemas.microsoft.com/office/drawing/2014/main" id="{4223D229-B1FE-D51F-6C85-F4F82D4B16B6}"/>
              </a:ext>
            </a:extLst>
          </p:cNvPr>
          <p:cNvSpPr>
            <a:spLocks noChangeAspect="1"/>
          </p:cNvSpPr>
          <p:nvPr/>
        </p:nvSpPr>
        <p:spPr>
          <a:xfrm>
            <a:off x="648001" y="4968000"/>
            <a:ext cx="468000" cy="468000"/>
          </a:xfrm>
          <a:prstGeom prst="round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dirty="0"/>
          </a:p>
        </p:txBody>
      </p:sp>
      <p:sp>
        <p:nvSpPr>
          <p:cNvPr id="14" name="Rounded Rectangle 13">
            <a:extLst>
              <a:ext uri="{FF2B5EF4-FFF2-40B4-BE49-F238E27FC236}">
                <a16:creationId xmlns:a16="http://schemas.microsoft.com/office/drawing/2014/main" id="{537A33A7-FEC7-EF06-6941-8CFED5EFFD5A}"/>
              </a:ext>
            </a:extLst>
          </p:cNvPr>
          <p:cNvSpPr>
            <a:spLocks noChangeAspect="1"/>
          </p:cNvSpPr>
          <p:nvPr/>
        </p:nvSpPr>
        <p:spPr>
          <a:xfrm>
            <a:off x="648001" y="4068000"/>
            <a:ext cx="468000" cy="468000"/>
          </a:xfrm>
          <a:prstGeom prst="round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dirty="0"/>
          </a:p>
        </p:txBody>
      </p:sp>
      <p:sp>
        <p:nvSpPr>
          <p:cNvPr id="8" name="Rounded Rectangle 7">
            <a:extLst>
              <a:ext uri="{FF2B5EF4-FFF2-40B4-BE49-F238E27FC236}">
                <a16:creationId xmlns:a16="http://schemas.microsoft.com/office/drawing/2014/main" id="{B7E239D7-4AC0-A545-4975-2C9DF53E2D45}"/>
              </a:ext>
            </a:extLst>
          </p:cNvPr>
          <p:cNvSpPr>
            <a:spLocks noChangeAspect="1"/>
          </p:cNvSpPr>
          <p:nvPr/>
        </p:nvSpPr>
        <p:spPr>
          <a:xfrm>
            <a:off x="648001" y="3168000"/>
            <a:ext cx="468000" cy="468000"/>
          </a:xfrm>
          <a:prstGeom prst="round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dirty="0"/>
          </a:p>
        </p:txBody>
      </p:sp>
      <p:pic>
        <p:nvPicPr>
          <p:cNvPr id="4" name="Picture 3">
            <a:extLst>
              <a:ext uri="{FF2B5EF4-FFF2-40B4-BE49-F238E27FC236}">
                <a16:creationId xmlns:a16="http://schemas.microsoft.com/office/drawing/2014/main" id="{F35DD229-DA62-3F89-0967-A0F9709875B5}"/>
              </a:ext>
            </a:extLst>
          </p:cNvPr>
          <p:cNvPicPr>
            <a:picLocks noChangeAspect="1"/>
          </p:cNvPicPr>
          <p:nvPr/>
        </p:nvPicPr>
        <p:blipFill>
          <a:blip r:embed="rId3"/>
          <a:stretch>
            <a:fillRect/>
          </a:stretch>
        </p:blipFill>
        <p:spPr>
          <a:xfrm>
            <a:off x="648001" y="4968000"/>
            <a:ext cx="468000" cy="468000"/>
          </a:xfrm>
          <a:prstGeom prst="rect">
            <a:avLst/>
          </a:prstGeom>
        </p:spPr>
      </p:pic>
      <p:pic>
        <p:nvPicPr>
          <p:cNvPr id="7" name="Picture 6">
            <a:extLst>
              <a:ext uri="{FF2B5EF4-FFF2-40B4-BE49-F238E27FC236}">
                <a16:creationId xmlns:a16="http://schemas.microsoft.com/office/drawing/2014/main" id="{DD54473B-9978-BE16-348A-7BD59B13E35F}"/>
              </a:ext>
            </a:extLst>
          </p:cNvPr>
          <p:cNvPicPr>
            <a:picLocks noChangeAspect="1"/>
          </p:cNvPicPr>
          <p:nvPr/>
        </p:nvPicPr>
        <p:blipFill>
          <a:blip r:embed="rId4"/>
          <a:stretch>
            <a:fillRect/>
          </a:stretch>
        </p:blipFill>
        <p:spPr>
          <a:xfrm>
            <a:off x="4858718" y="3168000"/>
            <a:ext cx="468000" cy="468000"/>
          </a:xfrm>
          <a:prstGeom prst="rect">
            <a:avLst/>
          </a:prstGeom>
        </p:spPr>
      </p:pic>
      <p:pic>
        <p:nvPicPr>
          <p:cNvPr id="18" name="Picture 17">
            <a:extLst>
              <a:ext uri="{FF2B5EF4-FFF2-40B4-BE49-F238E27FC236}">
                <a16:creationId xmlns:a16="http://schemas.microsoft.com/office/drawing/2014/main" id="{9D5E6C86-7078-8F1B-19E0-46C21CF2985F}"/>
              </a:ext>
            </a:extLst>
          </p:cNvPr>
          <p:cNvPicPr>
            <a:picLocks noChangeAspect="1"/>
          </p:cNvPicPr>
          <p:nvPr/>
        </p:nvPicPr>
        <p:blipFill>
          <a:blip r:embed="rId5"/>
          <a:stretch>
            <a:fillRect/>
          </a:stretch>
        </p:blipFill>
        <p:spPr>
          <a:xfrm>
            <a:off x="648001" y="4068000"/>
            <a:ext cx="468000" cy="468000"/>
          </a:xfrm>
          <a:prstGeom prst="rect">
            <a:avLst/>
          </a:prstGeom>
        </p:spPr>
      </p:pic>
      <p:pic>
        <p:nvPicPr>
          <p:cNvPr id="22" name="Picture 21">
            <a:extLst>
              <a:ext uri="{FF2B5EF4-FFF2-40B4-BE49-F238E27FC236}">
                <a16:creationId xmlns:a16="http://schemas.microsoft.com/office/drawing/2014/main" id="{D0CBF9A0-455D-E9A2-D314-DCB5B68E3F2E}"/>
              </a:ext>
            </a:extLst>
          </p:cNvPr>
          <p:cNvPicPr>
            <a:picLocks noChangeAspect="1"/>
          </p:cNvPicPr>
          <p:nvPr/>
        </p:nvPicPr>
        <p:blipFill>
          <a:blip r:embed="rId6"/>
          <a:stretch>
            <a:fillRect/>
          </a:stretch>
        </p:blipFill>
        <p:spPr>
          <a:xfrm>
            <a:off x="4858718" y="1368000"/>
            <a:ext cx="468000" cy="468000"/>
          </a:xfrm>
          <a:prstGeom prst="rect">
            <a:avLst/>
          </a:prstGeom>
        </p:spPr>
      </p:pic>
      <p:pic>
        <p:nvPicPr>
          <p:cNvPr id="26" name="Picture 25">
            <a:extLst>
              <a:ext uri="{FF2B5EF4-FFF2-40B4-BE49-F238E27FC236}">
                <a16:creationId xmlns:a16="http://schemas.microsoft.com/office/drawing/2014/main" id="{0B6966C9-1EA3-FCCA-5EA6-4F17CCA59D45}"/>
              </a:ext>
            </a:extLst>
          </p:cNvPr>
          <p:cNvPicPr>
            <a:picLocks noChangeAspect="1"/>
          </p:cNvPicPr>
          <p:nvPr/>
        </p:nvPicPr>
        <p:blipFill>
          <a:blip r:embed="rId7"/>
          <a:stretch>
            <a:fillRect/>
          </a:stretch>
        </p:blipFill>
        <p:spPr>
          <a:xfrm>
            <a:off x="648001" y="2268000"/>
            <a:ext cx="468000" cy="468000"/>
          </a:xfrm>
          <a:prstGeom prst="rect">
            <a:avLst/>
          </a:prstGeom>
        </p:spPr>
      </p:pic>
      <p:pic>
        <p:nvPicPr>
          <p:cNvPr id="30" name="Picture 29">
            <a:extLst>
              <a:ext uri="{FF2B5EF4-FFF2-40B4-BE49-F238E27FC236}">
                <a16:creationId xmlns:a16="http://schemas.microsoft.com/office/drawing/2014/main" id="{6486C4EF-9471-C678-9943-5CA72AB0A354}"/>
              </a:ext>
            </a:extLst>
          </p:cNvPr>
          <p:cNvPicPr>
            <a:picLocks noChangeAspect="1"/>
          </p:cNvPicPr>
          <p:nvPr/>
        </p:nvPicPr>
        <p:blipFill>
          <a:blip r:embed="rId8"/>
          <a:stretch>
            <a:fillRect/>
          </a:stretch>
        </p:blipFill>
        <p:spPr>
          <a:xfrm>
            <a:off x="648001" y="3168000"/>
            <a:ext cx="468000" cy="468000"/>
          </a:xfrm>
          <a:prstGeom prst="rect">
            <a:avLst/>
          </a:prstGeom>
        </p:spPr>
      </p:pic>
      <p:pic>
        <p:nvPicPr>
          <p:cNvPr id="35" name="Picture 34">
            <a:extLst>
              <a:ext uri="{FF2B5EF4-FFF2-40B4-BE49-F238E27FC236}">
                <a16:creationId xmlns:a16="http://schemas.microsoft.com/office/drawing/2014/main" id="{4A1FF4E9-FE48-8B8E-47AA-E7386171609F}"/>
              </a:ext>
            </a:extLst>
          </p:cNvPr>
          <p:cNvPicPr>
            <a:picLocks noChangeAspect="1"/>
          </p:cNvPicPr>
          <p:nvPr/>
        </p:nvPicPr>
        <p:blipFill>
          <a:blip r:embed="rId9"/>
          <a:stretch>
            <a:fillRect/>
          </a:stretch>
        </p:blipFill>
        <p:spPr>
          <a:xfrm>
            <a:off x="4858718" y="2268000"/>
            <a:ext cx="468000" cy="468000"/>
          </a:xfrm>
          <a:prstGeom prst="rect">
            <a:avLst/>
          </a:prstGeom>
        </p:spPr>
      </p:pic>
    </p:spTree>
    <p:extLst>
      <p:ext uri="{BB962C8B-B14F-4D97-AF65-F5344CB8AC3E}">
        <p14:creationId xmlns:p14="http://schemas.microsoft.com/office/powerpoint/2010/main" val="3325632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CD473F-FD88-08E2-0013-46F53E83E5D8}"/>
              </a:ext>
            </a:extLst>
          </p:cNvPr>
          <p:cNvPicPr>
            <a:picLocks noChangeAspect="1"/>
          </p:cNvPicPr>
          <p:nvPr/>
        </p:nvPicPr>
        <p:blipFill>
          <a:blip r:embed="rId3"/>
          <a:stretch>
            <a:fillRect/>
          </a:stretch>
        </p:blipFill>
        <p:spPr>
          <a:xfrm>
            <a:off x="4858511" y="1367034"/>
            <a:ext cx="3637489" cy="4504131"/>
          </a:xfrm>
          <a:prstGeom prst="rect">
            <a:avLst/>
          </a:prstGeom>
        </p:spPr>
      </p:pic>
      <p:sp>
        <p:nvSpPr>
          <p:cNvPr id="7" name="Rectangle 6">
            <a:extLst>
              <a:ext uri="{FF2B5EF4-FFF2-40B4-BE49-F238E27FC236}">
                <a16:creationId xmlns:a16="http://schemas.microsoft.com/office/drawing/2014/main" id="{89AAF171-1154-2F5C-D477-C844EC40A9BE}"/>
              </a:ext>
            </a:extLst>
          </p:cNvPr>
          <p:cNvSpPr/>
          <p:nvPr/>
        </p:nvSpPr>
        <p:spPr>
          <a:xfrm>
            <a:off x="648000" y="1367999"/>
            <a:ext cx="3637281" cy="1692771"/>
          </a:xfrm>
          <a:prstGeom prst="rect">
            <a:avLst/>
          </a:prstGeom>
        </p:spPr>
        <p:txBody>
          <a:bodyPr wrap="square" lIns="0" tIns="0" rIns="0" bIns="0" anchor="t">
            <a:spAutoFit/>
          </a:bodyPr>
          <a:lstStyle/>
          <a:p>
            <a:r>
              <a:rPr lang="en-AU" sz="1100" dirty="0">
                <a:effectLst/>
                <a:latin typeface="Arial" panose="020B0604020202020204" pitchFamily="34" charset="0"/>
                <a:ea typeface="Calibri" panose="020F0502020204030204" pitchFamily="34" charset="0"/>
                <a:cs typeface="Arial" panose="020B0604020202020204" pitchFamily="34" charset="0"/>
              </a:rPr>
              <a:t>Set out detailed descriptions of </a:t>
            </a:r>
            <a:r>
              <a:rPr lang="en-AU" sz="1100" b="1" dirty="0">
                <a:effectLst/>
                <a:latin typeface="Arial" panose="020B0604020202020204" pitchFamily="34" charset="0"/>
                <a:ea typeface="Calibri" panose="020F0502020204030204" pitchFamily="34" charset="0"/>
                <a:cs typeface="Arial" panose="020B0604020202020204" pitchFamily="34" charset="0"/>
              </a:rPr>
              <a:t>what</a:t>
            </a:r>
            <a:r>
              <a:rPr lang="en-AU" sz="1100" dirty="0">
                <a:effectLst/>
                <a:latin typeface="Arial" panose="020B0604020202020204" pitchFamily="34" charset="0"/>
                <a:ea typeface="Calibri" panose="020F0502020204030204" pitchFamily="34" charset="0"/>
                <a:cs typeface="Arial" panose="020B0604020202020204" pitchFamily="34" charset="0"/>
              </a:rPr>
              <a:t> kinds of content you are going to produce, </a:t>
            </a:r>
            <a:r>
              <a:rPr lang="en-AU" sz="1100" b="1" dirty="0">
                <a:effectLst/>
                <a:latin typeface="Arial" panose="020B0604020202020204" pitchFamily="34" charset="0"/>
                <a:ea typeface="Calibri" panose="020F0502020204030204" pitchFamily="34" charset="0"/>
                <a:cs typeface="Arial" panose="020B0604020202020204" pitchFamily="34" charset="0"/>
              </a:rPr>
              <a:t>how</a:t>
            </a:r>
            <a:r>
              <a:rPr lang="en-AU" sz="1100" dirty="0">
                <a:effectLst/>
                <a:latin typeface="Arial" panose="020B0604020202020204" pitchFamily="34" charset="0"/>
                <a:ea typeface="Calibri" panose="020F0502020204030204" pitchFamily="34" charset="0"/>
                <a:cs typeface="Arial" panose="020B0604020202020204" pitchFamily="34" charset="0"/>
              </a:rPr>
              <a:t> you’re going to produce it, </a:t>
            </a:r>
            <a:r>
              <a:rPr lang="en-AU" sz="1100" b="1" dirty="0">
                <a:effectLst/>
                <a:latin typeface="Arial" panose="020B0604020202020204" pitchFamily="34" charset="0"/>
                <a:ea typeface="Calibri" panose="020F0502020204030204" pitchFamily="34" charset="0"/>
                <a:cs typeface="Arial" panose="020B0604020202020204" pitchFamily="34" charset="0"/>
              </a:rPr>
              <a:t>where</a:t>
            </a:r>
            <a:r>
              <a:rPr lang="en-AU" sz="1100" dirty="0">
                <a:effectLst/>
                <a:latin typeface="Arial" panose="020B0604020202020204" pitchFamily="34" charset="0"/>
                <a:ea typeface="Calibri" panose="020F0502020204030204" pitchFamily="34" charset="0"/>
                <a:cs typeface="Arial" panose="020B0604020202020204" pitchFamily="34" charset="0"/>
              </a:rPr>
              <a:t> it’s going to be posted and </a:t>
            </a:r>
            <a:r>
              <a:rPr lang="en-AU" sz="1100" b="1" dirty="0">
                <a:effectLst/>
                <a:latin typeface="Arial" panose="020B0604020202020204" pitchFamily="34" charset="0"/>
                <a:ea typeface="Calibri" panose="020F0502020204030204" pitchFamily="34" charset="0"/>
                <a:cs typeface="Arial" panose="020B0604020202020204" pitchFamily="34" charset="0"/>
              </a:rPr>
              <a:t>when</a:t>
            </a:r>
            <a:r>
              <a:rPr lang="en-AU" sz="1100" dirty="0">
                <a:effectLst/>
                <a:latin typeface="Arial" panose="020B0604020202020204" pitchFamily="34" charset="0"/>
                <a:ea typeface="Calibri" panose="020F0502020204030204" pitchFamily="34" charset="0"/>
                <a:cs typeface="Arial" panose="020B0604020202020204" pitchFamily="34" charset="0"/>
              </a:rPr>
              <a:t> it’s going to be implemented. </a:t>
            </a:r>
          </a:p>
          <a:p>
            <a:endParaRPr lang="en-AU" sz="1100" dirty="0">
              <a:latin typeface="Arial" panose="020B0604020202020204" pitchFamily="34" charset="0"/>
              <a:ea typeface="Calibri" panose="020F0502020204030204" pitchFamily="34" charset="0"/>
              <a:cs typeface="Arial" panose="020B0604020202020204" pitchFamily="34" charset="0"/>
            </a:endParaRPr>
          </a:p>
          <a:p>
            <a:r>
              <a:rPr lang="en-AU" sz="1100" dirty="0">
                <a:effectLst/>
                <a:latin typeface="Arial" panose="020B0604020202020204" pitchFamily="34" charset="0"/>
                <a:ea typeface="Calibri" panose="020F0502020204030204" pitchFamily="34" charset="0"/>
                <a:cs typeface="Arial" panose="020B0604020202020204" pitchFamily="34" charset="0"/>
              </a:rPr>
              <a:t>Include a section for </a:t>
            </a:r>
            <a:r>
              <a:rPr lang="en-AU" sz="1100" b="1" dirty="0">
                <a:effectLst/>
                <a:latin typeface="Arial" panose="020B0604020202020204" pitchFamily="34" charset="0"/>
                <a:ea typeface="Calibri" panose="020F0502020204030204" pitchFamily="34" charset="0"/>
                <a:cs typeface="Arial" panose="020B0604020202020204" pitchFamily="34" charset="0"/>
              </a:rPr>
              <a:t>measurement metrics </a:t>
            </a:r>
            <a:r>
              <a:rPr lang="en-AU" sz="1100" dirty="0">
                <a:effectLst/>
                <a:latin typeface="Arial" panose="020B0604020202020204" pitchFamily="34" charset="0"/>
                <a:ea typeface="Calibri" panose="020F0502020204030204" pitchFamily="34" charset="0"/>
                <a:cs typeface="Arial" panose="020B0604020202020204" pitchFamily="34" charset="0"/>
              </a:rPr>
              <a:t>and</a:t>
            </a:r>
            <a:r>
              <a:rPr lang="en-AU" sz="1100" b="1" dirty="0">
                <a:effectLst/>
                <a:latin typeface="Arial" panose="020B0604020202020204" pitchFamily="34" charset="0"/>
                <a:ea typeface="Calibri" panose="020F0502020204030204" pitchFamily="34" charset="0"/>
                <a:cs typeface="Arial" panose="020B0604020202020204" pitchFamily="34" charset="0"/>
              </a:rPr>
              <a:t> KPIs</a:t>
            </a:r>
            <a:r>
              <a:rPr lang="en-AU" sz="1100" dirty="0">
                <a:effectLst/>
                <a:latin typeface="Arial" panose="020B0604020202020204" pitchFamily="34" charset="0"/>
                <a:ea typeface="Calibri" panose="020F0502020204030204" pitchFamily="34" charset="0"/>
                <a:cs typeface="Arial" panose="020B0604020202020204" pitchFamily="34" charset="0"/>
              </a:rPr>
              <a:t>, detailing how you’re going to assess the success or otherwise of your content. </a:t>
            </a:r>
            <a:endParaRPr lang="en-IT" sz="1100" dirty="0">
              <a:effectLst/>
              <a:latin typeface="Arial" panose="020B0604020202020204" pitchFamily="34" charset="0"/>
              <a:ea typeface="Calibri" panose="020F0502020204030204" pitchFamily="34" charset="0"/>
              <a:cs typeface="Arial" panose="020B0604020202020204" pitchFamily="34" charset="0"/>
            </a:endParaRPr>
          </a:p>
          <a:p>
            <a:r>
              <a:rPr lang="en-AU" sz="1100" dirty="0">
                <a:effectLst/>
                <a:latin typeface="Arial" panose="020B0604020202020204" pitchFamily="34" charset="0"/>
                <a:ea typeface="Calibri" panose="020F0502020204030204" pitchFamily="34" charset="0"/>
                <a:cs typeface="Arial" panose="020B0604020202020204" pitchFamily="34" charset="0"/>
              </a:rPr>
              <a:t> </a:t>
            </a:r>
            <a:endParaRPr lang="en-IT" sz="1100" dirty="0">
              <a:effectLst/>
              <a:latin typeface="Arial" panose="020B0604020202020204" pitchFamily="34" charset="0"/>
              <a:ea typeface="Calibri" panose="020F0502020204030204" pitchFamily="34" charset="0"/>
              <a:cs typeface="Arial" panose="020B0604020202020204" pitchFamily="34" charset="0"/>
            </a:endParaRPr>
          </a:p>
          <a:p>
            <a:r>
              <a:rPr lang="en-AU" sz="1100" b="1" dirty="0">
                <a:effectLst/>
                <a:latin typeface="Arial" panose="020B0604020202020204" pitchFamily="34" charset="0"/>
                <a:ea typeface="Calibri" panose="020F0502020204030204" pitchFamily="34" charset="0"/>
                <a:cs typeface="Arial" panose="020B0604020202020204" pitchFamily="34" charset="0"/>
              </a:rPr>
              <a:t>Example on the following page. </a:t>
            </a:r>
            <a:endParaRPr lang="en-IT"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17700FB7-672C-1531-6E12-A0099622A292}"/>
              </a:ext>
            </a:extLst>
          </p:cNvPr>
          <p:cNvSpPr/>
          <p:nvPr/>
        </p:nvSpPr>
        <p:spPr>
          <a:xfrm>
            <a:off x="144000" y="144000"/>
            <a:ext cx="8856000" cy="72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Rectangle 12">
            <a:extLst>
              <a:ext uri="{FF2B5EF4-FFF2-40B4-BE49-F238E27FC236}">
                <a16:creationId xmlns:a16="http://schemas.microsoft.com/office/drawing/2014/main" id="{7A08F711-4DA1-2B60-4172-0BFC62C95E4A}"/>
              </a:ext>
            </a:extLst>
          </p:cNvPr>
          <p:cNvSpPr/>
          <p:nvPr/>
        </p:nvSpPr>
        <p:spPr>
          <a:xfrm>
            <a:off x="396000" y="350112"/>
            <a:ext cx="5835280" cy="307777"/>
          </a:xfrm>
          <a:prstGeom prst="rect">
            <a:avLst/>
          </a:prstGeom>
        </p:spPr>
        <p:txBody>
          <a:bodyPr wrap="square" lIns="0" tIns="0" rIns="0" bIns="0" anchor="t">
            <a:spAutoFit/>
          </a:bodyPr>
          <a:lstStyle/>
          <a:p>
            <a:r>
              <a:rPr lang="en-AU" sz="2000" b="1" dirty="0">
                <a:latin typeface="Arial Black" panose="020B0604020202020204" pitchFamily="34" charset="0"/>
                <a:cs typeface="Arial Black" panose="020B0604020202020204" pitchFamily="34" charset="0"/>
              </a:rPr>
              <a:t>Content Strategy.</a:t>
            </a:r>
          </a:p>
        </p:txBody>
      </p:sp>
    </p:spTree>
    <p:extLst>
      <p:ext uri="{BB962C8B-B14F-4D97-AF65-F5344CB8AC3E}">
        <p14:creationId xmlns:p14="http://schemas.microsoft.com/office/powerpoint/2010/main" val="5452000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737001FC43564AA630142F025A08A7" ma:contentTypeVersion="11" ma:contentTypeDescription="Create a new document." ma:contentTypeScope="" ma:versionID="6beb10a2d73c67e19fbc3d77215167ec">
  <xsd:schema xmlns:xsd="http://www.w3.org/2001/XMLSchema" xmlns:xs="http://www.w3.org/2001/XMLSchema" xmlns:p="http://schemas.microsoft.com/office/2006/metadata/properties" xmlns:ns2="bc9cf2a7-6ab6-4522-9058-86a175d1f091" xmlns:ns3="2b30dbc1-d8c9-4bc3-9b63-bbafdca86b03" targetNamespace="http://schemas.microsoft.com/office/2006/metadata/properties" ma:root="true" ma:fieldsID="db650212eb48d112d2697616ae46edca" ns2:_="" ns3:_="">
    <xsd:import namespace="bc9cf2a7-6ab6-4522-9058-86a175d1f091"/>
    <xsd:import namespace="2b30dbc1-d8c9-4bc3-9b63-bbafdca86b0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9cf2a7-6ab6-4522-9058-86a175d1f09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30dbc1-d8c9-4bc3-9b63-bbafdca86b0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8AC262-65A5-49A0-A864-68F41D5BDD2E}">
  <ds:schemaRefs>
    <ds:schemaRef ds:uri="http://schemas.microsoft.com/sharepoint/v3/contenttype/forms"/>
  </ds:schemaRefs>
</ds:datastoreItem>
</file>

<file path=customXml/itemProps2.xml><?xml version="1.0" encoding="utf-8"?>
<ds:datastoreItem xmlns:ds="http://schemas.openxmlformats.org/officeDocument/2006/customXml" ds:itemID="{3B03F7F3-CE36-4916-8EF3-E99B2B74C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9cf2a7-6ab6-4522-9058-86a175d1f091"/>
    <ds:schemaRef ds:uri="2b30dbc1-d8c9-4bc3-9b63-bbafdca86b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CFCF99-E345-4F5D-9C78-39B84A7DE438}">
  <ds:schemaRefs>
    <ds:schemaRef ds:uri="http://schemas.microsoft.com/office/2006/documentManagement/types"/>
    <ds:schemaRef ds:uri="http://purl.org/dc/elements/1.1/"/>
    <ds:schemaRef ds:uri="http://purl.org/dc/terms/"/>
    <ds:schemaRef ds:uri="http://schemas.openxmlformats.org/package/2006/metadata/core-properties"/>
    <ds:schemaRef ds:uri="http://schemas.microsoft.com/office/infopath/2007/PartnerControls"/>
    <ds:schemaRef ds:uri="http://purl.org/dc/dcmitype/"/>
    <ds:schemaRef ds:uri="bc9cf2a7-6ab6-4522-9058-86a175d1f091"/>
    <ds:schemaRef ds:uri="2b30dbc1-d8c9-4bc3-9b63-bbafdca86b0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2073</TotalTime>
  <Words>1421</Words>
  <Application>Microsoft Macintosh PowerPoint</Application>
  <PresentationFormat>On-screen Show (4:3)</PresentationFormat>
  <Paragraphs>256</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Archivo</vt: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 Pace, Aldo</dc:creator>
  <cp:lastModifiedBy>Microsoft Office User</cp:lastModifiedBy>
  <cp:revision>246</cp:revision>
  <cp:lastPrinted>2018-06-19T03:19:36Z</cp:lastPrinted>
  <dcterms:created xsi:type="dcterms:W3CDTF">2018-06-08T01:10:24Z</dcterms:created>
  <dcterms:modified xsi:type="dcterms:W3CDTF">2023-09-06T07:21:24Z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0x0101007C737001FC43564AA630142F025A08A7</vt:lpwstr>
  </property>
</Properties>
</file>